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Ubuntu"/>
      <p:regular r:id="rId73"/>
      <p:bold r:id="rId74"/>
      <p:italic r:id="rId75"/>
      <p:boldItalic r:id="rId76"/>
    </p:embeddedFont>
    <p:embeddedFont>
      <p:font typeface="Lato"/>
      <p:regular r:id="rId77"/>
      <p:bold r:id="rId78"/>
      <p:italic r:id="rId79"/>
      <p:boldItalic r:id="rId80"/>
    </p:embeddedFont>
    <p:embeddedFont>
      <p:font typeface="Nanum Gothic Coding"/>
      <p:regular r:id="rId81"/>
      <p:bold r:id="rId82"/>
    </p:embeddedFont>
    <p:embeddedFont>
      <p:font typeface="Nanum Gothic"/>
      <p:regular r:id="rId83"/>
      <p:bold r:id="rId84"/>
    </p:embeddedFont>
    <p:embeddedFont>
      <p:font typeface="NanumGothic ExtraBold"/>
      <p:bold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B66D2B-CD28-4AC4-AB4E-293CA3D3BDDA}">
  <a:tblStyle styleId="{D1B66D2B-CD28-4AC4-AB4E-293CA3D3BD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FB60087-6D3A-49AF-914B-4BE6B37E909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FE8B636-CE70-44D2-B3E4-F21FE203463B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anumGothic-bold.fntdata"/><Relationship Id="rId83" Type="http://schemas.openxmlformats.org/officeDocument/2006/relationships/font" Target="fonts/NanumGothic-regular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NanumGothicExtraBold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ato-boldItalic.fntdata"/><Relationship Id="rId82" Type="http://schemas.openxmlformats.org/officeDocument/2006/relationships/font" Target="fonts/NanumGothicCoding-bold.fntdata"/><Relationship Id="rId81" Type="http://schemas.openxmlformats.org/officeDocument/2006/relationships/font" Target="fonts/NanumGothicCoding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Ubuntu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Ubuntu-italic.fntdata"/><Relationship Id="rId30" Type="http://schemas.openxmlformats.org/officeDocument/2006/relationships/slide" Target="slides/slide24.xml"/><Relationship Id="rId74" Type="http://schemas.openxmlformats.org/officeDocument/2006/relationships/font" Target="fonts/Ubuntu-bold.fntdata"/><Relationship Id="rId33" Type="http://schemas.openxmlformats.org/officeDocument/2006/relationships/slide" Target="slides/slide27.xml"/><Relationship Id="rId77" Type="http://schemas.openxmlformats.org/officeDocument/2006/relationships/font" Target="fonts/Lato-regular.fntdata"/><Relationship Id="rId32" Type="http://schemas.openxmlformats.org/officeDocument/2006/relationships/slide" Target="slides/slide26.xml"/><Relationship Id="rId76" Type="http://schemas.openxmlformats.org/officeDocument/2006/relationships/font" Target="fonts/Ubuntu-boldItalic.fntdata"/><Relationship Id="rId35" Type="http://schemas.openxmlformats.org/officeDocument/2006/relationships/slide" Target="slides/slide29.xml"/><Relationship Id="rId79" Type="http://schemas.openxmlformats.org/officeDocument/2006/relationships/font" Target="fonts/Lato-italic.fntdata"/><Relationship Id="rId34" Type="http://schemas.openxmlformats.org/officeDocument/2006/relationships/slide" Target="slides/slide28.xml"/><Relationship Id="rId78" Type="http://schemas.openxmlformats.org/officeDocument/2006/relationships/font" Target="fonts/Lato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chart/infographics/docs/post_request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roobee.net/2020/04/21/customer-lifetime-value/#:~:text=%EA%B3%A0%EA%B0%9D%EC%83%9D%EC%95%A0%EA%B0%80%EC%B9%98%EB%8A%94%20LTV,%EC%88%9C%EC%9D%B4%EC%9D%B5%EC%97%90%20%EB%8C%80%ED%95%9C%20%EC%98%88%EC%B8%A1%EC%9E%85%EB%8B%88%EB%8B%A4" TargetMode="External"/><Relationship Id="rId3" Type="http://schemas.openxmlformats.org/officeDocument/2006/relationships/hyperlink" Target="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 / IoT / 조원 소개 / 발표자소개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c3d3a001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c3d3a001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cc5b6676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cc5b6676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전공과 다양한 배경의 사람들이 모여 협업함.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멀티 캠퍼스 프로젝트 등 최소 1회 이상 프로젝트 진행 경험이 있는 팀원으로 구성.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c3d3a0019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c3d3a0019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3d3a0019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3d3a001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c3d3a0019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c3d3a0019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c3d3a0019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c3d3a0019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c3d3a0019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c3d3a0019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c3d3a0019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c3d3a0019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hlinkClick r:id="rId2"/>
              </a:rPr>
              <a:t>https://developers.google.com/chart/infographics/docs/post_requests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https://developers.google.com/chart/infographics/docs/qr_codes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cc5b6676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cc5b6676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cc5b6676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cc5b6676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  패스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c3d3a0019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c3d3a0019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c3d3a0019_4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c3d3a0019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c3d3a0019_5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c3d3a0019_5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c3d3a0019_4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c3d3a0019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1d3174b33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1d3174b33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c3d3a0019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c3d3a0019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1d3174b33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1d3174b33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c3d3a0019_5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c3d3a0019_5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c3d3a0019_5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c3d3a0019_5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타임에 통신이 안끊기게 하는 어플리케이션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&lt;-&gt; 시연 전에 미리 통신을 해 놓는다. 오률르 줄인다.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c3d3a0019_5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c3d3a0019_5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c3d3a001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c3d3a001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ac3d3a0019_5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ac3d3a0019_5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0e60401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b0e60401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222d64c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b222d64c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b222d64c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b222d64c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0e60401b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0e60401b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c3d3a0019_5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c3d3a0019_5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b0e60401b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b0e60401b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b0e60401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b0e60401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b0e60401b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b0e60401b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b0e60401b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b0e60401b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비접촉 / 비대면 시스템 필요성 -&gt; 현재 추세 -&gt; 무인 결제 시스템 구현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0e60401b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b0e60401b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b0e60401b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b0e60401b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b0e60401b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b0e60401b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b0e60401b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b0e60401b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b0e60401b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b0e60401b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b0e60401b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b0e60401b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b0e60401b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b0e60401b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b0e60401b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b0e60401b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b0e60401b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b0e60401b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b0e60401b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b0e60401b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c3d3a0019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c3d3a0019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b0e60401b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b0e60401b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b0e60401b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b0e60401b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b0e60401b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b0e60401b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b0e60401b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b0e60401b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0e60401b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0e60401b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b0e60401b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b0e60401b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1d3174b33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b1d3174b33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b1d3174b33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b1d3174b33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b0e60401b0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b0e60401b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0e60401b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0e60401b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3d3a001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3d3a001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해외 아마존 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국내 세븐일레븐 시그니쳐 등.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b199d16886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b199d16886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ac3d3a0019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ac3d3a0019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2"/>
              </a:rPr>
              <a:t>http://groobee.net/2020/04/21/customer-lifetime-value/#:~:text=%EA%B3%A0%EA%B0%9D%EC%83%9D%EC%95%A0%EA%B0%80%EC%B9%98%EB%8A%94%20LTV,%EC%88%9C%EC%9D%B4%EC%9D%B5%EC%97%90%20%EB%8C%80%ED%95%9C%20%EC%98%88%EC%B8%A1%EC%9E%85%EB%8B%88%EB%8B%A4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85c71dc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85c71d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85c71dc3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85c71dc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a85c71dc3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a85c71d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acc5b6676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acc5b6676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85c71dc3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85c71dc3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c3d3a0019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c3d3a001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QR을 주제로 고객은 편리한 구매를 할 수있고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관리자는 IoT장 비를 통해 운영 및 데이터 분석을 통해 인사이트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3d3a0019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3d3a001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구성은 다음과 같음.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유저 스마트폰과 매장 관리자를 위한 프론트 앤드 구축 /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구글차트, 기상청 API / FCM , AWS를 이용한 웹 어플리케이션 전개 및 데이터 분석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TCP/IP를 통한 장비 제어.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c3d3a0019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c3d3a0019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스텍은 다음과 같음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환경에 필요한 OS 및 기술들을 활용하였음. 특히 강조하고 싶은건 AWS를 활용한 것임.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17" name="Google Shape;117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8" name="Google Shape;11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1" name="Google Shape;141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5" name="Google Shape;145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9" name="Google Shape;149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2" name="Google Shape;1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3" name="Google Shape;153;p13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8" name="Google Shape;158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9" name="Google Shape;1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0" name="Google Shape;160;p14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64" name="Google Shape;164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85" name="Google Shape;185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86" name="Google Shape;18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7" name="Google Shape;187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9" name="Google Shape;189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94" name="Google Shape;194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1" name="Google Shape;41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" name="Google Shape;60;p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4"/>
          <p:cNvSpPr txBox="1"/>
          <p:nvPr>
            <p:ph idx="1" type="subTitle"/>
          </p:nvPr>
        </p:nvSpPr>
        <p:spPr>
          <a:xfrm>
            <a:off x="1297450" y="975125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" name="Google Shape;66;p5"/>
          <p:cNvSpPr txBox="1"/>
          <p:nvPr>
            <p:ph idx="2" type="subTitle"/>
          </p:nvPr>
        </p:nvSpPr>
        <p:spPr>
          <a:xfrm>
            <a:off x="1297450" y="975125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" name="Google Shape;69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>
            <a:off x="-1350" y="1"/>
            <a:ext cx="1037850" cy="1016287"/>
            <a:chOff x="0" y="381001"/>
            <a:chExt cx="1037850" cy="1016287"/>
          </a:xfrm>
        </p:grpSpPr>
        <p:sp>
          <p:nvSpPr>
            <p:cNvPr id="72" name="Google Shape;7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3" name="Google Shape;83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" name="Google Shape;87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91" name="Google Shape;91;p8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92" name="Google Shape;92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5" name="Google Shape;95;p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8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99" name="Google Shape;99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9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0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106" name="Google Shape;106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Nanum Gothic"/>
              <a:buChar char="●"/>
              <a:defRPr b="1" sz="13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○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■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●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○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■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●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○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100"/>
              <a:buFont typeface="Nanum Gothic"/>
              <a:buChar char="■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Relationship Id="rId4" Type="http://schemas.openxmlformats.org/officeDocument/2006/relationships/image" Target="../media/image71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jp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jpg"/><Relationship Id="rId4" Type="http://schemas.openxmlformats.org/officeDocument/2006/relationships/image" Target="../media/image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3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Relationship Id="rId7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fTYald-FvTWButKtOvbRn3z1fxjN3QLp/view" TargetMode="External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g"/><Relationship Id="rId4" Type="http://schemas.openxmlformats.org/officeDocument/2006/relationships/image" Target="../media/image4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jpg"/><Relationship Id="rId4" Type="http://schemas.openxmlformats.org/officeDocument/2006/relationships/image" Target="../media/image4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jpg"/><Relationship Id="rId4" Type="http://schemas.openxmlformats.org/officeDocument/2006/relationships/image" Target="../media/image4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jpg"/><Relationship Id="rId4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jpg"/><Relationship Id="rId4" Type="http://schemas.openxmlformats.org/officeDocument/2006/relationships/image" Target="../media/image72.jpg"/><Relationship Id="rId5" Type="http://schemas.openxmlformats.org/officeDocument/2006/relationships/image" Target="../media/image7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drive.google.com/file/d/1kU5Y4HyKWcfcU80c-BQD9TzkzHdhnboS/view" TargetMode="External"/><Relationship Id="rId4" Type="http://schemas.openxmlformats.org/officeDocument/2006/relationships/image" Target="../media/image66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drive.google.com/file/d/1ic2WbYQkiEefV6lrC-AnAtLo33BATYX1/view" TargetMode="External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latin typeface="Nanum Gothic"/>
                <a:ea typeface="Nanum Gothic"/>
                <a:cs typeface="Nanum Gothic"/>
                <a:sym typeface="Nanum Gothic"/>
              </a:rPr>
              <a:t>QR</a:t>
            </a:r>
            <a:r>
              <a:rPr lang="ko" sz="3200">
                <a:latin typeface="Nanum Gothic"/>
                <a:ea typeface="Nanum Gothic"/>
                <a:cs typeface="Nanum Gothic"/>
                <a:sym typeface="Nanum Gothic"/>
              </a:rPr>
              <a:t>코드와 </a:t>
            </a:r>
            <a:r>
              <a:rPr b="1" lang="ko" sz="3200">
                <a:latin typeface="Nanum Gothic"/>
                <a:ea typeface="Nanum Gothic"/>
                <a:cs typeface="Nanum Gothic"/>
                <a:sym typeface="Nanum Gothic"/>
              </a:rPr>
              <a:t>IoT</a:t>
            </a:r>
            <a:r>
              <a:rPr lang="ko" sz="3200">
                <a:latin typeface="Nanum Gothic"/>
                <a:ea typeface="Nanum Gothic"/>
                <a:cs typeface="Nanum Gothic"/>
                <a:sym typeface="Nanum Gothic"/>
              </a:rPr>
              <a:t>를 이용한 스마트 매장관리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" name="Google Shape;201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ko" sz="1200"/>
              <a:t>2조: 방새봄, 서형태, 채희진*, 최재림</a:t>
            </a:r>
            <a:endParaRPr b="0" sz="1200"/>
          </a:p>
        </p:txBody>
      </p:sp>
      <p:sp>
        <p:nvSpPr>
          <p:cNvPr id="202" name="Google Shape;2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>
            <p:ph type="title"/>
          </p:nvPr>
        </p:nvSpPr>
        <p:spPr>
          <a:xfrm>
            <a:off x="719125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팀 구성 및 역할</a:t>
            </a:r>
            <a:endParaRPr/>
          </a:p>
        </p:txBody>
      </p:sp>
      <p:sp>
        <p:nvSpPr>
          <p:cNvPr id="280" name="Google Shape;2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구성 및 역할</a:t>
            </a:r>
            <a:endParaRPr/>
          </a:p>
        </p:txBody>
      </p:sp>
      <p:graphicFrame>
        <p:nvGraphicFramePr>
          <p:cNvPr id="286" name="Google Shape;286;p27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{6FB60087-6D3A-49AF-914B-4BE6B37E909F}</a:tableStyleId>
              </a:tblPr>
              <a:tblGrid>
                <a:gridCol w="1388450"/>
                <a:gridCol w="6634625"/>
              </a:tblGrid>
              <a:tr h="3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역량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건축학과(5년제, KAAB)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아파트 하자 빅데이터 입력 엑셀 유저폼 개발(VBA) / Structure Health Monitoring(기둥부등침하 시각화) (XX대학 건설 IT연구실)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Tensorflow Object Detection 예제 실행 가능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정보통신화 진흥원 AI BM (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D-CNN, GAN을 활용한 눈썹 문신 추천 서비스 시나리오 작성 및 발표)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‘TTok Library’ 프로젝트 참여 (Spring + Mybatis / jQuery / JSP / HTML) 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컴퓨터공학과 (ABEEK) / certificate- 정보처리기사, ccna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full stack developer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MSP 9th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Microsoft Imagine cup 2016 korea top 6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농작물 추천 플랫폼 ‘흙토우미’ 제작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모바일 어플리케이션 ‘한동어플’제작 - 누적 다운로드수 15,000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‘스마트 매장관리’ 프로젝트 진행 중 (역할: AWS(EC2, RDS), 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Oracle DB, 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Spring+Mybatis 서버, android)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문화콘텐츠학과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 </a:t>
                      </a:r>
                      <a:endParaRPr sz="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비대면 기반 포스시스템 프로젝트 참여 (백엔드, SQL-Oracle DB)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청년CEO, 창업 공모전( 콘텐츠코리아랩) 등 각종 국가 지원사업 선정 및 사업 진행 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글로벌경영학과/영미영어문화학과 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비대면 기반 포스시스템 프로젝트 참여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87" name="Google Shape;287;p27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구성 및 팀원 역량</a:t>
            </a:r>
            <a:endParaRPr/>
          </a:p>
        </p:txBody>
      </p:sp>
      <p:sp>
        <p:nvSpPr>
          <p:cNvPr id="288" name="Google Shape;2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구성 및 역할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4" name="Google Shape;294;p28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{6FB60087-6D3A-49AF-914B-4BE6B37E909F}</a:tableStyleId>
              </a:tblPr>
              <a:tblGrid>
                <a:gridCol w="1388450"/>
                <a:gridCol w="6634625"/>
              </a:tblGrid>
              <a:tr h="3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역할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TCPIP 서버 구축 / IoT프로그래밍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Sensor-IoT-TCPIP 연동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 환경 구축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web app 연동 / 백엔드 구축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인식 / DB 연동 /  UI 초안 작성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 목록 구성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생성 / DB 연동 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소비자 Android App/ 관리자 Web App 구현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초기 환경 구축( Spring 환경 구축 및 DB 연동 ) 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빅데이터 분석 및 시각화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95" name="Google Shape;2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6" name="Google Shape;296;p28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역할 분담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개발내용</a:t>
            </a:r>
            <a:endParaRPr/>
          </a:p>
        </p:txBody>
      </p:sp>
      <p:sp>
        <p:nvSpPr>
          <p:cNvPr id="302" name="Google Shape;3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추진일정</a:t>
            </a:r>
            <a:endParaRPr/>
          </a:p>
        </p:txBody>
      </p:sp>
      <p:graphicFrame>
        <p:nvGraphicFramePr>
          <p:cNvPr id="308" name="Google Shape;308;p30"/>
          <p:cNvGraphicFramePr/>
          <p:nvPr/>
        </p:nvGraphicFramePr>
        <p:xfrm>
          <a:off x="182313" y="1493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{CFE8B636-CE70-44D2-B3E4-F21FE203463B}</a:tableStyleId>
              </a:tblPr>
              <a:tblGrid>
                <a:gridCol w="540950"/>
                <a:gridCol w="26737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</a:tblGrid>
              <a:tr h="23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" sz="11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sz="7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11월 1주차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12월 1주차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사전기획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ERD 작성</a:t>
                      </a:r>
                      <a:endParaRPr b="1" i="0" sz="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구현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DB 연동</a:t>
                      </a:r>
                      <a:endParaRPr b="1" i="0" sz="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FCM-IoT연동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TCP/IP와 모든 IoT연결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하둡 / 하이브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시각화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자판기 제작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자판기 연동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시스템 연동 확인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 / 보완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발표준비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309" name="Google Shape;3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0" name="Google Shape;310;p3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b="9112" l="12892" r="11223" t="4270"/>
          <a:stretch/>
        </p:blipFill>
        <p:spPr>
          <a:xfrm>
            <a:off x="1297500" y="1747825"/>
            <a:ext cx="3701649" cy="22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/>
        </p:nvSpPr>
        <p:spPr>
          <a:xfrm>
            <a:off x="5181100" y="1489975"/>
            <a:ext cx="3234300" cy="29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[AWS cloud ]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EC2 - server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Ubuntu server 18.04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t2.micro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배포 프로그램: apache tomcat 9.0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java version "1.8.0_251"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RDS -database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Oracle 12.1.0.2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db.t3.micro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SQL developer와 cli를 통해 SQL query문 작성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" name="Google Shape;318;p31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AWS EC2 + RDS</a:t>
            </a:r>
            <a:endParaRPr/>
          </a:p>
        </p:txBody>
      </p:sp>
      <p:sp>
        <p:nvSpPr>
          <p:cNvPr id="319" name="Google Shape;3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 Firebase FCM(Firebase Cloud Messaging)</a:t>
            </a:r>
            <a:endParaRPr/>
          </a:p>
        </p:txBody>
      </p:sp>
      <p:sp>
        <p:nvSpPr>
          <p:cNvPr id="326" name="Google Shape;326;p32"/>
          <p:cNvSpPr txBox="1"/>
          <p:nvPr/>
        </p:nvSpPr>
        <p:spPr>
          <a:xfrm>
            <a:off x="6242650" y="1473400"/>
            <a:ext cx="24174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클라우드 메시징 버전 21.0.1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50" y="1473400"/>
            <a:ext cx="4878974" cy="274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/>
          <p:nvPr/>
        </p:nvSpPr>
        <p:spPr>
          <a:xfrm>
            <a:off x="1007275" y="2136600"/>
            <a:ext cx="4339800" cy="12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 Charts -&gt; Infographics -&gt; QR</a:t>
            </a:r>
            <a:endParaRPr/>
          </a:p>
        </p:txBody>
      </p:sp>
      <p:sp>
        <p:nvSpPr>
          <p:cNvPr id="336" name="Google Shape;336;p33"/>
          <p:cNvSpPr txBox="1"/>
          <p:nvPr/>
        </p:nvSpPr>
        <p:spPr>
          <a:xfrm>
            <a:off x="1125150" y="2317400"/>
            <a:ext cx="44364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&lt;form action='https://chart.googleapis.com/chart' method='POST'&gt;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type='hidden' name='cht' value='qr'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type='hidden' name='chs' value='300x300'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type='hidden' name='chl' value='This is my QR code'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type='submit' 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&lt;/form&gt;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58" y="2118375"/>
            <a:ext cx="1373792" cy="136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33"/>
          <p:cNvCxnSpPr>
            <a:stCxn id="336" idx="3"/>
            <a:endCxn id="337" idx="1"/>
          </p:cNvCxnSpPr>
          <p:nvPr/>
        </p:nvCxnSpPr>
        <p:spPr>
          <a:xfrm>
            <a:off x="5561550" y="2800850"/>
            <a:ext cx="90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33"/>
          <p:cNvSpPr txBox="1"/>
          <p:nvPr/>
        </p:nvSpPr>
        <p:spPr>
          <a:xfrm>
            <a:off x="1221575" y="3932625"/>
            <a:ext cx="7194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구글 차트 API 중 Infographics의 QR API를 POST 방식으로 요청하여 QR 생성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0" name="Google Shape;340;p33"/>
          <p:cNvPicPr preferRelativeResize="0"/>
          <p:nvPr/>
        </p:nvPicPr>
        <p:blipFill rotWithShape="1">
          <a:blip r:embed="rId4">
            <a:alphaModFix/>
          </a:blip>
          <a:srcRect b="30558" l="18857" r="26673" t="33183"/>
          <a:stretch/>
        </p:blipFill>
        <p:spPr>
          <a:xfrm>
            <a:off x="1007275" y="1804425"/>
            <a:ext cx="1219401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 + RStudio</a:t>
            </a:r>
            <a:endParaRPr/>
          </a:p>
        </p:txBody>
      </p:sp>
      <p:sp>
        <p:nvSpPr>
          <p:cNvPr id="348" name="Google Shape;348;p34"/>
          <p:cNvSpPr txBox="1"/>
          <p:nvPr/>
        </p:nvSpPr>
        <p:spPr>
          <a:xfrm>
            <a:off x="5232100" y="1397213"/>
            <a:ext cx="33927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R 3.5.3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RStudio 1.2.5042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Packages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psych(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데이터 (가공)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descr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reshape2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dplyr (데이터 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wordcloud2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(워드 클라우드)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KoNLP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(형태소 분석)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9" name="Google Shape;349;p34"/>
          <p:cNvPicPr preferRelativeResize="0"/>
          <p:nvPr/>
        </p:nvPicPr>
        <p:blipFill rotWithShape="1">
          <a:blip r:embed="rId3">
            <a:alphaModFix/>
          </a:blip>
          <a:srcRect b="24231" l="15124" r="13026" t="7741"/>
          <a:stretch/>
        </p:blipFill>
        <p:spPr>
          <a:xfrm>
            <a:off x="1297500" y="1551936"/>
            <a:ext cx="1499878" cy="14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4"/>
          <p:cNvPicPr preferRelativeResize="0"/>
          <p:nvPr/>
        </p:nvPicPr>
        <p:blipFill rotWithShape="1">
          <a:blip r:embed="rId4">
            <a:alphaModFix/>
          </a:blip>
          <a:srcRect b="21461" l="0" r="34288" t="21461"/>
          <a:stretch/>
        </p:blipFill>
        <p:spPr>
          <a:xfrm>
            <a:off x="1297450" y="3018700"/>
            <a:ext cx="3656199" cy="16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Hadoop</a:t>
            </a:r>
            <a:r>
              <a:rPr lang="ko"/>
              <a:t>+ Hive</a:t>
            </a:r>
            <a:endParaRPr/>
          </a:p>
        </p:txBody>
      </p:sp>
      <p:sp>
        <p:nvSpPr>
          <p:cNvPr id="358" name="Google Shape;358;p35"/>
          <p:cNvSpPr txBox="1"/>
          <p:nvPr/>
        </p:nvSpPr>
        <p:spPr>
          <a:xfrm>
            <a:off x="5394950" y="1397225"/>
            <a:ext cx="32826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Hadoop-1.2.1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HDFS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NameNode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DataNode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Mapreduce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Hive-1.0.1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MariaDB-10.0.15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75" y="1576395"/>
            <a:ext cx="3884400" cy="12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75" y="3012274"/>
            <a:ext cx="1489800" cy="13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100" y="3448545"/>
            <a:ext cx="1815275" cy="9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배경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팀 구성 및 역할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개발내용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개발결과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느낀점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매장 IoT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p36"/>
          <p:cNvSpPr txBox="1"/>
          <p:nvPr>
            <p:ph idx="1" type="body"/>
          </p:nvPr>
        </p:nvSpPr>
        <p:spPr>
          <a:xfrm>
            <a:off x="4966300" y="1406650"/>
            <a:ext cx="3888900" cy="30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3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조도센서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Ambient Light Sensor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TEMT6000​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온도센서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LM35 Temperature Sensor For Arduino​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도트 LED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MAX7219 아두이노 8X32 도트 매트릭스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모듈 [SZH-EKAD-115]</a:t>
            </a:r>
            <a:r>
              <a:rPr lang="ko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369" name="Google Shape;369;p36"/>
          <p:cNvPicPr preferRelativeResize="0"/>
          <p:nvPr/>
        </p:nvPicPr>
        <p:blipFill rotWithShape="1">
          <a:blip r:embed="rId3">
            <a:alphaModFix/>
          </a:blip>
          <a:srcRect b="21800" l="23675" r="24268" t="15734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750" y="3433000"/>
            <a:ext cx="1129173" cy="112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00" y="3432999"/>
            <a:ext cx="1129174" cy="11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137" y="3433000"/>
            <a:ext cx="1129175" cy="11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4" name="Google Shape;374;p36"/>
          <p:cNvSpPr txBox="1"/>
          <p:nvPr>
            <p:ph idx="2"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7"/>
          <p:cNvPicPr preferRelativeResize="0"/>
          <p:nvPr/>
        </p:nvPicPr>
        <p:blipFill rotWithShape="1">
          <a:blip r:embed="rId3">
            <a:alphaModFix/>
          </a:blip>
          <a:srcRect b="21800" l="23675" r="24268" t="15734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/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자판기</a:t>
            </a:r>
            <a:r>
              <a:rPr lang="ko">
                <a:solidFill>
                  <a:schemeClr val="dk1"/>
                </a:solidFill>
              </a:rPr>
              <a:t> IoT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37"/>
          <p:cNvSpPr txBox="1"/>
          <p:nvPr>
            <p:ph idx="1" type="body"/>
          </p:nvPr>
        </p:nvSpPr>
        <p:spPr>
          <a:xfrm>
            <a:off x="4984625" y="1729900"/>
            <a:ext cx="4067700" cy="23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서보모터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b="0" lang="ko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TowerPro SG90 9G micro servo motor</a:t>
            </a:r>
            <a:endParaRPr sz="13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Android Smartphone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50" y="3411375"/>
            <a:ext cx="1296726" cy="12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 rotWithShape="1">
          <a:blip r:embed="rId5">
            <a:alphaModFix/>
          </a:blip>
          <a:srcRect b="0" l="-6584" r="-16265" t="0"/>
          <a:stretch/>
        </p:blipFill>
        <p:spPr>
          <a:xfrm>
            <a:off x="2710600" y="3411375"/>
            <a:ext cx="1597150" cy="12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5" name="Google Shape;385;p37"/>
          <p:cNvSpPr txBox="1"/>
          <p:nvPr>
            <p:ph idx="2"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요소 (ERD)</a:t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430450" y="4350025"/>
            <a:ext cx="1276200" cy="3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3" name="Google Shape;393;p38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 rotWithShape="1">
          <a:blip r:embed="rId3">
            <a:alphaModFix/>
          </a:blip>
          <a:srcRect b="13985" l="0" r="0" t="0"/>
          <a:stretch/>
        </p:blipFill>
        <p:spPr>
          <a:xfrm>
            <a:off x="1297450" y="1167750"/>
            <a:ext cx="6865439" cy="34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기능요소(매장관리)</a:t>
            </a:r>
            <a:endParaRPr/>
          </a:p>
        </p:txBody>
      </p:sp>
      <p:sp>
        <p:nvSpPr>
          <p:cNvPr id="400" name="Google Shape;400;p39"/>
          <p:cNvSpPr txBox="1"/>
          <p:nvPr>
            <p:ph idx="1" type="body"/>
          </p:nvPr>
        </p:nvSpPr>
        <p:spPr>
          <a:xfrm>
            <a:off x="129745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전등 / 출입문 / 온도 제어​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 센서를 통한 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전등</a:t>
            </a: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출입문</a:t>
            </a: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날씨 API를 연동하여 실시간 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온도</a:t>
            </a: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대시보드를 통한 원격제어​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1" name="Google Shape;40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2" name="Google Shape;402;p39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00" y="1567550"/>
            <a:ext cx="1545498" cy="206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39"/>
          <p:cNvGrpSpPr/>
          <p:nvPr/>
        </p:nvGrpSpPr>
        <p:grpSpPr>
          <a:xfrm rot="5400000">
            <a:off x="6648375" y="1210073"/>
            <a:ext cx="1466903" cy="2181077"/>
            <a:chOff x="6505573" y="2745170"/>
            <a:chExt cx="1122000" cy="1668000"/>
          </a:xfrm>
        </p:grpSpPr>
        <p:sp>
          <p:nvSpPr>
            <p:cNvPr id="405" name="Google Shape;405;p3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9" name="Google Shape;4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865" y="1689255"/>
            <a:ext cx="1905602" cy="122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기능요소(데이터 시각화)</a:t>
            </a:r>
            <a:endParaRPr/>
          </a:p>
        </p:txBody>
      </p:sp>
      <p:sp>
        <p:nvSpPr>
          <p:cNvPr id="415" name="Google Shape;415;p4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DB기반 판매 현황 시각화​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이용고객 빅데이터 분석을 위한 이용 고객 정보 수집 및 가공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○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연령, 성별, 구매물품, 총 구매가격 등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 현황 시각화 및 자동 발주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7" name="Google Shape;417;p40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40"/>
          <p:cNvGrpSpPr/>
          <p:nvPr/>
        </p:nvGrpSpPr>
        <p:grpSpPr>
          <a:xfrm>
            <a:off x="4700688" y="1502908"/>
            <a:ext cx="1889336" cy="2808745"/>
            <a:chOff x="6505573" y="2745170"/>
            <a:chExt cx="1122000" cy="1668000"/>
          </a:xfrm>
        </p:grpSpPr>
        <p:sp>
          <p:nvSpPr>
            <p:cNvPr id="419" name="Google Shape;419;p4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3" name="Google Shape;423;p40"/>
          <p:cNvPicPr preferRelativeResize="0"/>
          <p:nvPr/>
        </p:nvPicPr>
        <p:blipFill rotWithShape="1">
          <a:blip r:embed="rId3">
            <a:alphaModFix/>
          </a:blip>
          <a:srcRect b="0" l="46378" r="16306" t="18732"/>
          <a:stretch/>
        </p:blipFill>
        <p:spPr>
          <a:xfrm>
            <a:off x="4747550" y="1802751"/>
            <a:ext cx="1787602" cy="212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41"/>
          <p:cNvGrpSpPr/>
          <p:nvPr/>
        </p:nvGrpSpPr>
        <p:grpSpPr>
          <a:xfrm>
            <a:off x="7204663" y="1205516"/>
            <a:ext cx="1641090" cy="3273011"/>
            <a:chOff x="1623816" y="764200"/>
            <a:chExt cx="2129074" cy="4246252"/>
          </a:xfrm>
        </p:grpSpPr>
        <p:sp>
          <p:nvSpPr>
            <p:cNvPr id="429" name="Google Shape;429;p41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41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기능요소(결제)</a:t>
            </a:r>
            <a:endParaRPr/>
          </a:p>
        </p:txBody>
      </p:sp>
      <p:sp>
        <p:nvSpPr>
          <p:cNvPr id="433" name="Google Shape;433;p4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어플리케이션을 통한 선결제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자판기에서 QR코드를 인식시켜 물품 수령​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충전금액 관리 데이터베이스 구축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4" name="Google Shape;43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5" name="Google Shape;435;p41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475" y="1567550"/>
            <a:ext cx="2498378" cy="187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274" y="1358220"/>
            <a:ext cx="1542251" cy="27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기능요소(고객관리)</a:t>
            </a:r>
            <a:endParaRPr/>
          </a:p>
        </p:txBody>
      </p:sp>
      <p:sp>
        <p:nvSpPr>
          <p:cNvPr id="443" name="Google Shape;443;p4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LED패드를 이용하여 제품 위치 안내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FCM을 이용한 실시간 홍보​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정보 군집화를 통해 FCM 전송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5" name="Google Shape;445;p42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42"/>
          <p:cNvGrpSpPr/>
          <p:nvPr/>
        </p:nvGrpSpPr>
        <p:grpSpPr>
          <a:xfrm>
            <a:off x="4571998" y="1272151"/>
            <a:ext cx="1700279" cy="3391057"/>
            <a:chOff x="1623816" y="764200"/>
            <a:chExt cx="2129074" cy="4246252"/>
          </a:xfrm>
        </p:grpSpPr>
        <p:sp>
          <p:nvSpPr>
            <p:cNvPr id="447" name="Google Shape;447;p42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0" name="Google Shape;4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470" y="1493560"/>
            <a:ext cx="1546792" cy="274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 rotWithShape="1">
          <a:blip r:embed="rId4">
            <a:alphaModFix/>
          </a:blip>
          <a:srcRect b="36751" l="72279" r="0" t="41720"/>
          <a:stretch/>
        </p:blipFill>
        <p:spPr>
          <a:xfrm rot="-5400000">
            <a:off x="6077937" y="1891863"/>
            <a:ext cx="2968451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457" name="Google Shape;457;p43"/>
          <p:cNvSpPr txBox="1"/>
          <p:nvPr/>
        </p:nvSpPr>
        <p:spPr>
          <a:xfrm>
            <a:off x="3474475" y="1569400"/>
            <a:ext cx="47031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User 가 구입 한 제품 List Data 를 바탕으로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자동으로 QR Code 생성 (JSon Data) - User App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자판기 QR Code 인식기를 통해 제품 List Data 를 Server (AWS) 로 송신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및 DML수행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Server 는 수신 받은 Data 를 바탕으로 DB Update 및 자판기 IoT 시스템에 제어 코드 송신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자판기 LattePanda 에서 제어 코드 수신 후 자판기 작동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유저가 구입한 제품만 배출구로 배출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1472800" y="1569400"/>
            <a:ext cx="1643100" cy="24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00" y="2197600"/>
            <a:ext cx="748275" cy="7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 QR</a:t>
            </a:r>
            <a:endParaRPr/>
          </a:p>
        </p:txBody>
      </p:sp>
      <p:sp>
        <p:nvSpPr>
          <p:cNvPr id="461" name="Google Shape;4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 </a:t>
            </a:r>
            <a:endParaRPr/>
          </a:p>
        </p:txBody>
      </p:sp>
      <p:pic>
        <p:nvPicPr>
          <p:cNvPr id="467" name="Google Shape;4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85" y="1849519"/>
            <a:ext cx="575888" cy="57588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4"/>
          <p:cNvSpPr txBox="1"/>
          <p:nvPr/>
        </p:nvSpPr>
        <p:spPr>
          <a:xfrm>
            <a:off x="783200" y="3187325"/>
            <a:ext cx="1215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"itemname": "name",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"price": 100,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"stock": 100,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"category": "test",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"image": "a.jpg"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783200" y="1504200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QR 코드 스캔</a:t>
            </a:r>
            <a:endParaRPr sz="1000"/>
          </a:p>
        </p:txBody>
      </p:sp>
      <p:sp>
        <p:nvSpPr>
          <p:cNvPr id="470" name="Google Shape;470;p44"/>
          <p:cNvSpPr txBox="1"/>
          <p:nvPr/>
        </p:nvSpPr>
        <p:spPr>
          <a:xfrm>
            <a:off x="2825374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Web Application</a:t>
            </a:r>
            <a:endParaRPr sz="1000"/>
          </a:p>
        </p:txBody>
      </p:sp>
      <p:cxnSp>
        <p:nvCxnSpPr>
          <p:cNvPr id="471" name="Google Shape;471;p44"/>
          <p:cNvCxnSpPr>
            <a:stCxn id="467" idx="3"/>
            <a:endCxn id="472" idx="1"/>
          </p:cNvCxnSpPr>
          <p:nvPr/>
        </p:nvCxnSpPr>
        <p:spPr>
          <a:xfrm>
            <a:off x="1589373" y="2137463"/>
            <a:ext cx="16068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44"/>
          <p:cNvSpPr txBox="1"/>
          <p:nvPr/>
        </p:nvSpPr>
        <p:spPr>
          <a:xfrm>
            <a:off x="173176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Http(POST)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2118048" y="3122930"/>
            <a:ext cx="2741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onsolas"/>
                <a:ea typeface="Consolas"/>
                <a:cs typeface="Consolas"/>
                <a:sym typeface="Consolas"/>
              </a:rPr>
              <a:t>Last scanned: [Itemname=name....image=a.jpg]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993249" y="2804345"/>
            <a:ext cx="61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Json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2970384" y="2804353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Java object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152" y="1796856"/>
            <a:ext cx="681229" cy="681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44"/>
          <p:cNvCxnSpPr>
            <a:stCxn id="472" idx="3"/>
            <a:endCxn id="477" idx="1"/>
          </p:cNvCxnSpPr>
          <p:nvPr/>
        </p:nvCxnSpPr>
        <p:spPr>
          <a:xfrm>
            <a:off x="3772006" y="2137472"/>
            <a:ext cx="17130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9" name="Google Shape;479;p44"/>
          <p:cNvCxnSpPr>
            <a:stCxn id="477" idx="3"/>
            <a:endCxn id="480" idx="1"/>
          </p:cNvCxnSpPr>
          <p:nvPr/>
        </p:nvCxnSpPr>
        <p:spPr>
          <a:xfrm>
            <a:off x="6166381" y="2137472"/>
            <a:ext cx="15231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81" name="Google Shape;481;p44"/>
          <p:cNvSpPr txBox="1"/>
          <p:nvPr/>
        </p:nvSpPr>
        <p:spPr>
          <a:xfrm>
            <a:off x="3967589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TCP/IP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625609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TCP/IP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483" name="Google Shape;48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9575" y="3092281"/>
            <a:ext cx="646698" cy="6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44"/>
          <p:cNvCxnSpPr>
            <a:stCxn id="480" idx="2"/>
            <a:endCxn id="483" idx="0"/>
          </p:cNvCxnSpPr>
          <p:nvPr/>
        </p:nvCxnSpPr>
        <p:spPr>
          <a:xfrm>
            <a:off x="8012942" y="2460195"/>
            <a:ext cx="0" cy="6321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85" name="Google Shape;485;p44"/>
          <p:cNvSpPr txBox="1"/>
          <p:nvPr/>
        </p:nvSpPr>
        <p:spPr>
          <a:xfrm>
            <a:off x="7219572" y="2647135"/>
            <a:ext cx="681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Serial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86" name="Google Shape;486;p44"/>
          <p:cNvSpPr txBox="1"/>
          <p:nvPr/>
        </p:nvSpPr>
        <p:spPr>
          <a:xfrm>
            <a:off x="5058733" y="2804350"/>
            <a:ext cx="15342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Device control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id:value&amp;id:value...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[ADMIN]:1:1&amp;2:1&amp;3:1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(여러장비 작동)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[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ADMIN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]: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1:0&amp;2:0&amp;3:0.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(여러장비 멈춤)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7582659" y="3941390"/>
            <a:ext cx="860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Ready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Turned on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Turned off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6120" y="1849528"/>
            <a:ext cx="575886" cy="57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9593" y="1814761"/>
            <a:ext cx="646698" cy="64543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4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IoT장비(자판기) 작동 흐름도</a:t>
            </a:r>
            <a:endParaRPr/>
          </a:p>
        </p:txBody>
      </p:sp>
      <p:sp>
        <p:nvSpPr>
          <p:cNvPr id="489" name="Google Shape;489;p44"/>
          <p:cNvSpPr txBox="1"/>
          <p:nvPr/>
        </p:nvSpPr>
        <p:spPr>
          <a:xfrm>
            <a:off x="515764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TCP/IP Server</a:t>
            </a:r>
            <a:endParaRPr sz="1000"/>
          </a:p>
        </p:txBody>
      </p:sp>
      <p:sp>
        <p:nvSpPr>
          <p:cNvPr id="490" name="Google Shape;490;p44"/>
          <p:cNvSpPr txBox="1"/>
          <p:nvPr/>
        </p:nvSpPr>
        <p:spPr>
          <a:xfrm>
            <a:off x="734969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IoT Device</a:t>
            </a:r>
            <a:endParaRPr sz="1000"/>
          </a:p>
        </p:txBody>
      </p:sp>
      <p:sp>
        <p:nvSpPr>
          <p:cNvPr id="491" name="Google Shape;491;p44"/>
          <p:cNvSpPr txBox="1"/>
          <p:nvPr/>
        </p:nvSpPr>
        <p:spPr>
          <a:xfrm>
            <a:off x="7349699" y="3639275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Arduino Sensor</a:t>
            </a:r>
            <a:endParaRPr sz="1000"/>
          </a:p>
        </p:txBody>
      </p:sp>
      <p:sp>
        <p:nvSpPr>
          <p:cNvPr id="492" name="Google Shape;49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 구성도</a:t>
            </a:r>
            <a:endParaRPr/>
          </a:p>
        </p:txBody>
      </p:sp>
      <p:sp>
        <p:nvSpPr>
          <p:cNvPr id="498" name="Google Shape;498;p45"/>
          <p:cNvSpPr/>
          <p:nvPr/>
        </p:nvSpPr>
        <p:spPr>
          <a:xfrm>
            <a:off x="9838775" y="1002650"/>
            <a:ext cx="4032900" cy="377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5"/>
          <p:cNvSpPr/>
          <p:nvPr/>
        </p:nvSpPr>
        <p:spPr>
          <a:xfrm>
            <a:off x="10112175" y="1315925"/>
            <a:ext cx="2210100" cy="25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5"/>
          <p:cNvSpPr/>
          <p:nvPr/>
        </p:nvSpPr>
        <p:spPr>
          <a:xfrm>
            <a:off x="10100775" y="4050000"/>
            <a:ext cx="2244300" cy="53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배출구</a:t>
            </a:r>
            <a:endParaRPr/>
          </a:p>
        </p:txBody>
      </p:sp>
      <p:sp>
        <p:nvSpPr>
          <p:cNvPr id="501" name="Google Shape;501;p45"/>
          <p:cNvSpPr/>
          <p:nvPr/>
        </p:nvSpPr>
        <p:spPr>
          <a:xfrm>
            <a:off x="12538675" y="1338700"/>
            <a:ext cx="1087800" cy="16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Screen</a:t>
            </a:r>
            <a:endParaRPr/>
          </a:p>
        </p:txBody>
      </p:sp>
      <p:sp>
        <p:nvSpPr>
          <p:cNvPr id="502" name="Google Shape;502;p45"/>
          <p:cNvSpPr/>
          <p:nvPr/>
        </p:nvSpPr>
        <p:spPr>
          <a:xfrm>
            <a:off x="12544350" y="3229775"/>
            <a:ext cx="1087800" cy="135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 인식</a:t>
            </a:r>
            <a:endParaRPr/>
          </a:p>
        </p:txBody>
      </p:sp>
      <p:sp>
        <p:nvSpPr>
          <p:cNvPr id="503" name="Google Shape;503;p45"/>
          <p:cNvSpPr/>
          <p:nvPr/>
        </p:nvSpPr>
        <p:spPr>
          <a:xfrm>
            <a:off x="10311525" y="157795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>
            <a:off x="11285525" y="157795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5"/>
          <p:cNvSpPr/>
          <p:nvPr/>
        </p:nvSpPr>
        <p:spPr>
          <a:xfrm>
            <a:off x="10311525" y="264310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11285525" y="264310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45"/>
          <p:cNvCxnSpPr>
            <a:stCxn id="499" idx="0"/>
            <a:endCxn id="508" idx="1"/>
          </p:cNvCxnSpPr>
          <p:nvPr/>
        </p:nvCxnSpPr>
        <p:spPr>
          <a:xfrm rot="-5400000">
            <a:off x="12804975" y="-451225"/>
            <a:ext cx="179400" cy="3354900"/>
          </a:xfrm>
          <a:prstGeom prst="bent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45"/>
          <p:cNvSpPr txBox="1"/>
          <p:nvPr/>
        </p:nvSpPr>
        <p:spPr>
          <a:xfrm>
            <a:off x="14572125" y="9343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제품 (Servo Motor)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9" name="Google Shape;509;p45"/>
          <p:cNvCxnSpPr>
            <a:stCxn id="501" idx="3"/>
          </p:cNvCxnSpPr>
          <p:nvPr/>
        </p:nvCxnSpPr>
        <p:spPr>
          <a:xfrm flipH="1" rot="10800000">
            <a:off x="13626475" y="2141950"/>
            <a:ext cx="962700" cy="2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45"/>
          <p:cNvSpPr txBox="1"/>
          <p:nvPr/>
        </p:nvSpPr>
        <p:spPr>
          <a:xfrm>
            <a:off x="14572125" y="19411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안내문구 Screen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1" name="Google Shape;511;p45"/>
          <p:cNvSpPr txBox="1"/>
          <p:nvPr/>
        </p:nvSpPr>
        <p:spPr>
          <a:xfrm>
            <a:off x="14572125" y="30589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User QR Code 인식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2" name="Google Shape;512;p45"/>
          <p:cNvSpPr txBox="1"/>
          <p:nvPr/>
        </p:nvSpPr>
        <p:spPr>
          <a:xfrm>
            <a:off x="14572125" y="4226575"/>
            <a:ext cx="22443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QR Code에 맞는 제품 분출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13" name="Google Shape;513;p45"/>
          <p:cNvCxnSpPr>
            <a:stCxn id="502" idx="3"/>
            <a:endCxn id="511" idx="1"/>
          </p:cNvCxnSpPr>
          <p:nvPr/>
        </p:nvCxnSpPr>
        <p:spPr>
          <a:xfrm flipH="1" rot="10800000">
            <a:off x="13632150" y="3261125"/>
            <a:ext cx="939900" cy="646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5"/>
          <p:cNvCxnSpPr>
            <a:stCxn id="500" idx="2"/>
            <a:endCxn id="512" idx="1"/>
          </p:cNvCxnSpPr>
          <p:nvPr/>
        </p:nvCxnSpPr>
        <p:spPr>
          <a:xfrm rot="-5400000">
            <a:off x="12819225" y="2832600"/>
            <a:ext cx="156600" cy="3349200"/>
          </a:xfrm>
          <a:prstGeom prst="bentConnector4">
            <a:avLst>
              <a:gd fmla="val -152059" name="adj1"/>
              <a:gd fmla="val 66753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5" name="Google Shape;515;p45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1297500" y="1045475"/>
            <a:ext cx="7757901" cy="37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17" name="Google Shape;517;p4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배경</a:t>
            </a:r>
            <a:endParaRPr/>
          </a:p>
        </p:txBody>
      </p:sp>
      <p:sp>
        <p:nvSpPr>
          <p:cNvPr id="215" name="Google Shape;2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 구성도 (Simulation, 자판기 구현과 별도)</a:t>
            </a:r>
            <a:endParaRPr/>
          </a:p>
        </p:txBody>
      </p:sp>
      <p:sp>
        <p:nvSpPr>
          <p:cNvPr id="523" name="Google Shape;523;p46"/>
          <p:cNvSpPr/>
          <p:nvPr/>
        </p:nvSpPr>
        <p:spPr>
          <a:xfrm>
            <a:off x="10219550" y="1331625"/>
            <a:ext cx="6801000" cy="36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6"/>
          <p:cNvSpPr/>
          <p:nvPr/>
        </p:nvSpPr>
        <p:spPr>
          <a:xfrm>
            <a:off x="10213850" y="2700050"/>
            <a:ext cx="472800" cy="95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(IoT)</a:t>
            </a:r>
            <a:endParaRPr sz="1000"/>
          </a:p>
        </p:txBody>
      </p:sp>
      <p:sp>
        <p:nvSpPr>
          <p:cNvPr id="525" name="Google Shape;525;p46"/>
          <p:cNvSpPr/>
          <p:nvPr/>
        </p:nvSpPr>
        <p:spPr>
          <a:xfrm>
            <a:off x="11251275" y="1806550"/>
            <a:ext cx="5553600" cy="259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안내 도트 LED (IoT)</a:t>
            </a:r>
            <a:endParaRPr/>
          </a:p>
        </p:txBody>
      </p:sp>
      <p:sp>
        <p:nvSpPr>
          <p:cNvPr id="526" name="Google Shape;526;p46"/>
          <p:cNvSpPr/>
          <p:nvPr/>
        </p:nvSpPr>
        <p:spPr>
          <a:xfrm>
            <a:off x="10230925" y="1042526"/>
            <a:ext cx="6801050" cy="296167"/>
          </a:xfrm>
          <a:custGeom>
            <a:rect b="b" l="l" r="r" t="t"/>
            <a:pathLst>
              <a:path extrusionOk="0" h="20740" w="272042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7" name="Google Shape;527;p46"/>
          <p:cNvSpPr txBox="1"/>
          <p:nvPr/>
        </p:nvSpPr>
        <p:spPr>
          <a:xfrm>
            <a:off x="13210700" y="955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46"/>
          <p:cNvSpPr/>
          <p:nvPr/>
        </p:nvSpPr>
        <p:spPr>
          <a:xfrm rot="-5399362">
            <a:off x="8263398" y="2997483"/>
            <a:ext cx="3665766" cy="296167"/>
          </a:xfrm>
          <a:custGeom>
            <a:rect b="b" l="l" r="r" t="t"/>
            <a:pathLst>
              <a:path extrusionOk="0" h="20740" w="272042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9" name="Google Shape;529;p46"/>
          <p:cNvSpPr txBox="1"/>
          <p:nvPr/>
        </p:nvSpPr>
        <p:spPr>
          <a:xfrm rot="-5400000">
            <a:off x="9417975" y="2760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0" name="Google Shape;530;p46"/>
          <p:cNvSpPr/>
          <p:nvPr/>
        </p:nvSpPr>
        <p:spPr>
          <a:xfrm>
            <a:off x="12833161" y="1411150"/>
            <a:ext cx="3970200" cy="29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531" name="Google Shape;531;p46"/>
          <p:cNvSpPr/>
          <p:nvPr/>
        </p:nvSpPr>
        <p:spPr>
          <a:xfrm>
            <a:off x="12833161" y="4555350"/>
            <a:ext cx="3970200" cy="29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532" name="Google Shape;532;p46"/>
          <p:cNvSpPr/>
          <p:nvPr/>
        </p:nvSpPr>
        <p:spPr>
          <a:xfrm>
            <a:off x="10242325" y="1361475"/>
            <a:ext cx="1458300" cy="3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조명(IoT)</a:t>
            </a:r>
            <a:endParaRPr/>
          </a:p>
        </p:txBody>
      </p:sp>
      <p:sp>
        <p:nvSpPr>
          <p:cNvPr id="533" name="Google Shape;533;p46"/>
          <p:cNvSpPr/>
          <p:nvPr/>
        </p:nvSpPr>
        <p:spPr>
          <a:xfrm>
            <a:off x="10242325" y="4585425"/>
            <a:ext cx="1953600" cy="3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온도제어 알림 (IoT)</a:t>
            </a:r>
            <a:endParaRPr/>
          </a:p>
        </p:txBody>
      </p:sp>
      <p:sp>
        <p:nvSpPr>
          <p:cNvPr id="534" name="Google Shape;534;p46"/>
          <p:cNvSpPr/>
          <p:nvPr/>
        </p:nvSpPr>
        <p:spPr>
          <a:xfrm>
            <a:off x="11272675" y="1828575"/>
            <a:ext cx="404400" cy="2557500"/>
          </a:xfrm>
          <a:custGeom>
            <a:rect b="b" l="l" r="r" t="t"/>
            <a:pathLst>
              <a:path extrusionOk="0" h="102300" w="16176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5" name="Google Shape;535;p46"/>
          <p:cNvSpPr txBox="1"/>
          <p:nvPr/>
        </p:nvSpPr>
        <p:spPr>
          <a:xfrm rot="5400000">
            <a:off x="11383975" y="30919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7cm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6" name="Google Shape;536;p46"/>
          <p:cNvSpPr/>
          <p:nvPr/>
        </p:nvSpPr>
        <p:spPr>
          <a:xfrm rot="-5400000">
            <a:off x="13908165" y="1509548"/>
            <a:ext cx="267713" cy="5485326"/>
          </a:xfrm>
          <a:custGeom>
            <a:rect b="b" l="l" r="r" t="t"/>
            <a:pathLst>
              <a:path extrusionOk="0" h="102300" w="16176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7" name="Google Shape;537;p46"/>
          <p:cNvSpPr txBox="1"/>
          <p:nvPr/>
        </p:nvSpPr>
        <p:spPr>
          <a:xfrm>
            <a:off x="13713703" y="40097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13cm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8" name="Google Shape;538;p46"/>
          <p:cNvPicPr preferRelativeResize="0"/>
          <p:nvPr/>
        </p:nvPicPr>
        <p:blipFill rotWithShape="1">
          <a:blip r:embed="rId3">
            <a:alphaModFix/>
          </a:blip>
          <a:srcRect b="0" l="26469" r="11015" t="0"/>
          <a:stretch/>
        </p:blipFill>
        <p:spPr>
          <a:xfrm>
            <a:off x="1206575" y="1361475"/>
            <a:ext cx="3579719" cy="2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69175" y="5430100"/>
            <a:ext cx="9143999" cy="44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 rotWithShape="1">
          <a:blip r:embed="rId5">
            <a:alphaModFix/>
          </a:blip>
          <a:srcRect b="0" l="31597" r="16115" t="0"/>
          <a:stretch/>
        </p:blipFill>
        <p:spPr>
          <a:xfrm>
            <a:off x="2940100" y="6314000"/>
            <a:ext cx="1846206" cy="169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6"/>
          <p:cNvPicPr preferRelativeResize="0"/>
          <p:nvPr/>
        </p:nvPicPr>
        <p:blipFill rotWithShape="1">
          <a:blip r:embed="rId6">
            <a:alphaModFix/>
          </a:blip>
          <a:srcRect b="0" l="31840" r="16429" t="0"/>
          <a:stretch/>
        </p:blipFill>
        <p:spPr>
          <a:xfrm>
            <a:off x="4905878" y="1361475"/>
            <a:ext cx="3579726" cy="333148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3" name="Google Shape;543;p46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(영상)</a:t>
            </a:r>
            <a:endParaRPr/>
          </a:p>
        </p:txBody>
      </p:sp>
      <p:sp>
        <p:nvSpPr>
          <p:cNvPr id="549" name="Google Shape;54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5" name="Google Shape;555;p48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48" title="FinalProject 최종본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100" y="453525"/>
            <a:ext cx="5041250" cy="37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(User App)</a:t>
            </a:r>
            <a:endParaRPr/>
          </a:p>
        </p:txBody>
      </p:sp>
      <p:pic>
        <p:nvPicPr>
          <p:cNvPr id="562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100" y="152400"/>
            <a:ext cx="185941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기능적 요소 (User App)</a:t>
            </a:r>
            <a:endParaRPr/>
          </a:p>
        </p:txBody>
      </p:sp>
      <p:pic>
        <p:nvPicPr>
          <p:cNvPr id="569" name="Google Shape;5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700" y="1193100"/>
            <a:ext cx="7953476" cy="38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71" name="Google Shape;571;p5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1"/>
          <p:cNvGrpSpPr/>
          <p:nvPr/>
        </p:nvGrpSpPr>
        <p:grpSpPr>
          <a:xfrm>
            <a:off x="1623816" y="764200"/>
            <a:ext cx="2129074" cy="4246252"/>
            <a:chOff x="1623816" y="764200"/>
            <a:chExt cx="2129074" cy="4246252"/>
          </a:xfrm>
        </p:grpSpPr>
        <p:sp>
          <p:nvSpPr>
            <p:cNvPr id="577" name="Google Shape;577;p51"/>
            <p:cNvSpPr/>
            <p:nvPr/>
          </p:nvSpPr>
          <p:spPr>
            <a:xfrm rot="-5400000">
              <a:off x="579079" y="1840418"/>
              <a:ext cx="4214771" cy="2125296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51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Login </a:t>
            </a:r>
            <a:r>
              <a:rPr lang="ko" sz="1400"/>
              <a:t>(Main Activity)</a:t>
            </a:r>
            <a:endParaRPr sz="1400"/>
          </a:p>
        </p:txBody>
      </p:sp>
      <p:sp>
        <p:nvSpPr>
          <p:cNvPr id="581" name="Google Shape;581;p51"/>
          <p:cNvSpPr txBox="1"/>
          <p:nvPr>
            <p:ph idx="1" type="body"/>
          </p:nvPr>
        </p:nvSpPr>
        <p:spPr>
          <a:xfrm>
            <a:off x="4967375" y="1560350"/>
            <a:ext cx="35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AWS DB 연동을 통한 Login 화면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잘못된 ID/PWD 에 따른 Toast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로그인/회원가입 Button 으로 화면전환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Login 된 회원 Data는 sharedpreferences 로 Data 저장   (FCM 활용)</a:t>
            </a:r>
            <a:endParaRPr sz="1300"/>
          </a:p>
        </p:txBody>
      </p:sp>
      <p:pic>
        <p:nvPicPr>
          <p:cNvPr id="582" name="Google Shape;5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50" y="991500"/>
            <a:ext cx="1994301" cy="3545477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2"/>
          <p:cNvGrpSpPr/>
          <p:nvPr/>
        </p:nvGrpSpPr>
        <p:grpSpPr>
          <a:xfrm>
            <a:off x="4391176" y="547601"/>
            <a:ext cx="1470977" cy="2933736"/>
            <a:chOff x="1623816" y="764200"/>
            <a:chExt cx="2129074" cy="4246252"/>
          </a:xfrm>
        </p:grpSpPr>
        <p:sp>
          <p:nvSpPr>
            <p:cNvPr id="589" name="Google Shape;589;p52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2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52"/>
          <p:cNvGrpSpPr/>
          <p:nvPr/>
        </p:nvGrpSpPr>
        <p:grpSpPr>
          <a:xfrm>
            <a:off x="2438551" y="547601"/>
            <a:ext cx="1470977" cy="2933736"/>
            <a:chOff x="1623816" y="764200"/>
            <a:chExt cx="2129074" cy="4246252"/>
          </a:xfrm>
        </p:grpSpPr>
        <p:sp>
          <p:nvSpPr>
            <p:cNvPr id="593" name="Google Shape;593;p52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2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5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회원가입 화면</a:t>
            </a:r>
            <a:endParaRPr sz="1400"/>
          </a:p>
        </p:txBody>
      </p:sp>
      <p:pic>
        <p:nvPicPr>
          <p:cNvPr id="597" name="Google Shape;5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750" y="731403"/>
            <a:ext cx="1346574" cy="239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2"/>
          <p:cNvSpPr txBox="1"/>
          <p:nvPr>
            <p:ph idx="4294967295" type="body"/>
          </p:nvPr>
        </p:nvSpPr>
        <p:spPr>
          <a:xfrm>
            <a:off x="1276150" y="3501550"/>
            <a:ext cx="79914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사용자의 정보를 입력 받아 회원가입 진행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입력받은 정보는 기존 회원 DB와 비교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모든 정보 입력 완료 &amp;&amp; 기존 회원과 중복되지 않는 ID 일 경우 회원 가입 완료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Red, Blue 색 변화를 통한 Password Check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회원가입 완료 시 Login 화면으로 전환</a:t>
            </a:r>
            <a:endParaRPr sz="1300"/>
          </a:p>
        </p:txBody>
      </p:sp>
      <p:pic>
        <p:nvPicPr>
          <p:cNvPr id="599" name="Google Shape;5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376" y="731413"/>
            <a:ext cx="1346574" cy="239386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1" name="Google Shape;601;p52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53"/>
          <p:cNvGrpSpPr/>
          <p:nvPr/>
        </p:nvGrpSpPr>
        <p:grpSpPr>
          <a:xfrm>
            <a:off x="1498653" y="673430"/>
            <a:ext cx="2170804" cy="4329479"/>
            <a:chOff x="1623816" y="764200"/>
            <a:chExt cx="2129074" cy="4246252"/>
          </a:xfrm>
        </p:grpSpPr>
        <p:sp>
          <p:nvSpPr>
            <p:cNvPr id="607" name="Google Shape;607;p53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3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53"/>
          <p:cNvSpPr txBox="1"/>
          <p:nvPr>
            <p:ph idx="1" type="body"/>
          </p:nvPr>
        </p:nvSpPr>
        <p:spPr>
          <a:xfrm>
            <a:off x="4891175" y="840500"/>
            <a:ext cx="40893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각 Button 과 Bottom Nav 를 이용하여 화면 전환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뒤로가기 1회 클릭 시 HOME 화면으로 이동 / 2회 클릭 시 Login 화면으로 이동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회원정보</a:t>
            </a:r>
            <a:r>
              <a:rPr lang="ko"/>
              <a:t> -&gt; User 현재 정보 조회가능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주문하기</a:t>
            </a:r>
            <a:r>
              <a:rPr lang="ko"/>
              <a:t> -&gt; Menu를 고르고 결제 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장바구니</a:t>
            </a:r>
            <a:r>
              <a:rPr lang="ko"/>
              <a:t> -&gt; 결제 완료 한 제품을 QR 코드를 통해 자판기에서 구매가능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제품안내</a:t>
            </a:r>
            <a:r>
              <a:rPr lang="ko"/>
              <a:t> -&gt; 현재 매장 내 재고 현황 및 자판기 위치 안내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FCM</a:t>
            </a:r>
            <a:r>
              <a:rPr lang="ko"/>
              <a:t> -&gt; 고객 Login 정보(</a:t>
            </a:r>
            <a:r>
              <a:rPr lang="ko" sz="1300"/>
              <a:t>sharedpreferences) </a:t>
            </a:r>
            <a:r>
              <a:rPr lang="ko"/>
              <a:t>에 따른 FCM Notification 및 추천상품 출력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228" y="919500"/>
            <a:ext cx="2027400" cy="360429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3" name="Google Shape;613;p53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Home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54"/>
          <p:cNvGrpSpPr/>
          <p:nvPr/>
        </p:nvGrpSpPr>
        <p:grpSpPr>
          <a:xfrm>
            <a:off x="355707" y="1235179"/>
            <a:ext cx="1767983" cy="3526088"/>
            <a:chOff x="1623816" y="764200"/>
            <a:chExt cx="2129074" cy="4246252"/>
          </a:xfrm>
        </p:grpSpPr>
        <p:sp>
          <p:nvSpPr>
            <p:cNvPr id="619" name="Google Shape;619;p54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4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54"/>
          <p:cNvSpPr/>
          <p:nvPr/>
        </p:nvSpPr>
        <p:spPr>
          <a:xfrm>
            <a:off x="443114" y="1378539"/>
            <a:ext cx="1608300" cy="30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" name="Google Shape;623;p54"/>
          <p:cNvGrpSpPr/>
          <p:nvPr/>
        </p:nvGrpSpPr>
        <p:grpSpPr>
          <a:xfrm>
            <a:off x="2594515" y="1235153"/>
            <a:ext cx="1767983" cy="3526088"/>
            <a:chOff x="1623816" y="764200"/>
            <a:chExt cx="2129074" cy="4246252"/>
          </a:xfrm>
        </p:grpSpPr>
        <p:sp>
          <p:nvSpPr>
            <p:cNvPr id="624" name="Google Shape;624;p54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4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4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54"/>
          <p:cNvSpPr txBox="1"/>
          <p:nvPr>
            <p:ph idx="1" type="body"/>
          </p:nvPr>
        </p:nvSpPr>
        <p:spPr>
          <a:xfrm>
            <a:off x="4673625" y="2014200"/>
            <a:ext cx="43242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Admin Web App 에서 남/여 , 카테고리 별 FCM 메시지 전송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Login 정보를 바탕으로 해당하는 고객들에게만 맞춤형 FCM 메시지를 전송함으로써 마케팅 홍보 방안으로 활용 </a:t>
            </a:r>
            <a:endParaRPr/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ex) 남성 고객들에게 보낸 FCM 은 여성 고객들에게는 전달 X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628" name="Google Shape;6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794" y="1393338"/>
            <a:ext cx="1689339" cy="300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25" y="2160969"/>
            <a:ext cx="1526050" cy="1480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4"/>
          <p:cNvSpPr txBox="1"/>
          <p:nvPr>
            <p:ph idx="2" type="title"/>
          </p:nvPr>
        </p:nvSpPr>
        <p:spPr>
          <a:xfrm>
            <a:off x="1005100" y="4761275"/>
            <a:ext cx="9264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(Admin)</a:t>
            </a:r>
            <a:endParaRPr sz="1300"/>
          </a:p>
        </p:txBody>
      </p:sp>
      <p:sp>
        <p:nvSpPr>
          <p:cNvPr id="631" name="Google Shape;631;p54"/>
          <p:cNvSpPr txBox="1"/>
          <p:nvPr>
            <p:ph idx="2" type="title"/>
          </p:nvPr>
        </p:nvSpPr>
        <p:spPr>
          <a:xfrm>
            <a:off x="3186025" y="4761275"/>
            <a:ext cx="7032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(User)</a:t>
            </a:r>
            <a:endParaRPr sz="1300"/>
          </a:p>
        </p:txBody>
      </p:sp>
      <p:sp>
        <p:nvSpPr>
          <p:cNvPr id="632" name="Google Shape;63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33" name="Google Shape;633;p54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FCM 데이터 전송</a:t>
            </a:r>
            <a:endParaRPr sz="1400"/>
          </a:p>
        </p:txBody>
      </p:sp>
      <p:cxnSp>
        <p:nvCxnSpPr>
          <p:cNvPr id="634" name="Google Shape;634;p54"/>
          <p:cNvCxnSpPr>
            <a:stCxn id="629" idx="3"/>
          </p:cNvCxnSpPr>
          <p:nvPr/>
        </p:nvCxnSpPr>
        <p:spPr>
          <a:xfrm flipH="1" rot="10800000">
            <a:off x="1998075" y="2272147"/>
            <a:ext cx="688500" cy="62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54"/>
          <p:cNvSpPr txBox="1"/>
          <p:nvPr/>
        </p:nvSpPr>
        <p:spPr>
          <a:xfrm>
            <a:off x="2148150" y="2014200"/>
            <a:ext cx="466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FCM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55"/>
          <p:cNvGrpSpPr/>
          <p:nvPr/>
        </p:nvGrpSpPr>
        <p:grpSpPr>
          <a:xfrm>
            <a:off x="1673309" y="1158979"/>
            <a:ext cx="1767983" cy="3526088"/>
            <a:chOff x="1623816" y="764200"/>
            <a:chExt cx="2129074" cy="4246252"/>
          </a:xfrm>
        </p:grpSpPr>
        <p:sp>
          <p:nvSpPr>
            <p:cNvPr id="641" name="Google Shape;641;p55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5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5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55"/>
          <p:cNvSpPr txBox="1"/>
          <p:nvPr>
            <p:ph idx="1" type="body"/>
          </p:nvPr>
        </p:nvSpPr>
        <p:spPr>
          <a:xfrm>
            <a:off x="4746900" y="2043900"/>
            <a:ext cx="4169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Login  된 User 의 정보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정보수정 Button 으로 개인정보 변경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현재까지 구매(수령) 완료 한 구매 내역 출력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200" y="1294126"/>
            <a:ext cx="1682724" cy="299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7" name="Google Shape;647;p55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회원정보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배경</a:t>
            </a: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664350" y="3597400"/>
            <a:ext cx="7815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코로나 19의 확산으로 인해 사회적으로 </a:t>
            </a:r>
            <a:r>
              <a:rPr b="1"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비접촉, 비대면 시스템의 필요성</a:t>
            </a:r>
            <a:r>
              <a:rPr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이 대두되고 있다. 점점 많은 기업들이 </a:t>
            </a:r>
            <a:r>
              <a:rPr b="1"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비대면과 IoT 주제를 결합한 무인 매장 시스템을 구축하는 추세</a:t>
            </a:r>
            <a:r>
              <a:rPr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이다. 이에 발 맞추어 </a:t>
            </a:r>
            <a:r>
              <a:rPr b="1"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QR코드와 IoT 통신을 활용한 무인 결제 시스템을 구현</a:t>
            </a:r>
            <a:r>
              <a:rPr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하고자 한다. </a:t>
            </a:r>
            <a:endParaRPr i="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22" name="Google Shape;222;p20"/>
          <p:cNvGrpSpPr/>
          <p:nvPr/>
        </p:nvGrpSpPr>
        <p:grpSpPr>
          <a:xfrm>
            <a:off x="1323030" y="1178555"/>
            <a:ext cx="6987839" cy="2114071"/>
            <a:chOff x="395599" y="1239912"/>
            <a:chExt cx="11669738" cy="3530513"/>
          </a:xfrm>
        </p:grpSpPr>
        <p:pic>
          <p:nvPicPr>
            <p:cNvPr id="223" name="Google Shape;22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5599" y="3191351"/>
              <a:ext cx="6592174" cy="1438451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4" name="Google Shape;22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54230" y="1239912"/>
              <a:ext cx="8329221" cy="1438450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5" name="Google Shape;225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3300" y="2038888"/>
              <a:ext cx="9896204" cy="159067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6113" y="3191349"/>
              <a:ext cx="7039224" cy="157907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27" name="Google Shape;2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8" name="Google Shape;228;p2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56"/>
          <p:cNvGrpSpPr/>
          <p:nvPr/>
        </p:nvGrpSpPr>
        <p:grpSpPr>
          <a:xfrm>
            <a:off x="2493732" y="1158979"/>
            <a:ext cx="1767983" cy="3526088"/>
            <a:chOff x="1623816" y="764200"/>
            <a:chExt cx="2129074" cy="4246252"/>
          </a:xfrm>
        </p:grpSpPr>
        <p:sp>
          <p:nvSpPr>
            <p:cNvPr id="653" name="Google Shape;653;p56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6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56"/>
          <p:cNvGrpSpPr/>
          <p:nvPr/>
        </p:nvGrpSpPr>
        <p:grpSpPr>
          <a:xfrm>
            <a:off x="570909" y="1158979"/>
            <a:ext cx="1767983" cy="3526088"/>
            <a:chOff x="1623816" y="764200"/>
            <a:chExt cx="2129074" cy="4246252"/>
          </a:xfrm>
        </p:grpSpPr>
        <p:sp>
          <p:nvSpPr>
            <p:cNvPr id="657" name="Google Shape;657;p56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6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56"/>
          <p:cNvSpPr txBox="1"/>
          <p:nvPr>
            <p:ph idx="1" type="body"/>
          </p:nvPr>
        </p:nvSpPr>
        <p:spPr>
          <a:xfrm>
            <a:off x="4865300" y="1732050"/>
            <a:ext cx="4089300" cy="16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300"/>
              <a:t>회원정보 수정에서 ID 제외 모든 정보 수정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비밀번호가 맞지 않을 시 수정 반영 X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625" y="1310175"/>
            <a:ext cx="1678649" cy="298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75" y="1310175"/>
            <a:ext cx="1678649" cy="29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4" name="Google Shape;664;p56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회원정보 수정</a:t>
            </a:r>
            <a:endParaRPr sz="1400"/>
          </a:p>
        </p:txBody>
      </p:sp>
      <p:sp>
        <p:nvSpPr>
          <p:cNvPr id="665" name="Google Shape;665;p56"/>
          <p:cNvSpPr/>
          <p:nvPr/>
        </p:nvSpPr>
        <p:spPr>
          <a:xfrm>
            <a:off x="599450" y="2464450"/>
            <a:ext cx="3738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6"/>
          <p:cNvSpPr/>
          <p:nvPr/>
        </p:nvSpPr>
        <p:spPr>
          <a:xfrm>
            <a:off x="2512550" y="2464450"/>
            <a:ext cx="3738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56"/>
          <p:cNvCxnSpPr>
            <a:stCxn id="665" idx="3"/>
            <a:endCxn id="666" idx="1"/>
          </p:cNvCxnSpPr>
          <p:nvPr/>
        </p:nvCxnSpPr>
        <p:spPr>
          <a:xfrm>
            <a:off x="973250" y="2534800"/>
            <a:ext cx="15393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56"/>
          <p:cNvSpPr/>
          <p:nvPr/>
        </p:nvSpPr>
        <p:spPr>
          <a:xfrm>
            <a:off x="599450" y="2708675"/>
            <a:ext cx="5181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6"/>
          <p:cNvSpPr/>
          <p:nvPr/>
        </p:nvSpPr>
        <p:spPr>
          <a:xfrm>
            <a:off x="2512550" y="2708675"/>
            <a:ext cx="4737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0" name="Google Shape;670;p56"/>
          <p:cNvCxnSpPr>
            <a:stCxn id="668" idx="3"/>
            <a:endCxn id="669" idx="1"/>
          </p:cNvCxnSpPr>
          <p:nvPr/>
        </p:nvCxnSpPr>
        <p:spPr>
          <a:xfrm>
            <a:off x="1117550" y="2779025"/>
            <a:ext cx="13950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57"/>
          <p:cNvGrpSpPr/>
          <p:nvPr/>
        </p:nvGrpSpPr>
        <p:grpSpPr>
          <a:xfrm>
            <a:off x="4975415" y="460506"/>
            <a:ext cx="1548901" cy="3089148"/>
            <a:chOff x="1623816" y="764200"/>
            <a:chExt cx="2129074" cy="4246252"/>
          </a:xfrm>
        </p:grpSpPr>
        <p:sp>
          <p:nvSpPr>
            <p:cNvPr id="676" name="Google Shape;676;p57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7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7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57"/>
          <p:cNvGrpSpPr/>
          <p:nvPr/>
        </p:nvGrpSpPr>
        <p:grpSpPr>
          <a:xfrm>
            <a:off x="3020440" y="460506"/>
            <a:ext cx="1548901" cy="3089148"/>
            <a:chOff x="1623816" y="764200"/>
            <a:chExt cx="2129074" cy="4246252"/>
          </a:xfrm>
        </p:grpSpPr>
        <p:sp>
          <p:nvSpPr>
            <p:cNvPr id="680" name="Google Shape;680;p57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7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7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57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주문하기</a:t>
            </a:r>
            <a:endParaRPr sz="1400"/>
          </a:p>
        </p:txBody>
      </p:sp>
      <p:sp>
        <p:nvSpPr>
          <p:cNvPr id="684" name="Google Shape;684;p57"/>
          <p:cNvSpPr txBox="1"/>
          <p:nvPr>
            <p:ph idx="4294967295" type="body"/>
          </p:nvPr>
        </p:nvSpPr>
        <p:spPr>
          <a:xfrm>
            <a:off x="1276150" y="3653950"/>
            <a:ext cx="79914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DB 연동을 통해 제품 List 출력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Spinner &amp; Search 를 통해 편리한 UI 구현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1개 이상 &amp; 자판기 내 재고 내외로 결제 가능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잔액 부족 시 결제 X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결제 완료 시 장바구니로 화면 전환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85" name="Google Shape;6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174" y="589400"/>
            <a:ext cx="1459450" cy="259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149" y="589387"/>
            <a:ext cx="1459450" cy="259459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8" name="Google Shape;688;p57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7"/>
          <p:cNvSpPr/>
          <p:nvPr/>
        </p:nvSpPr>
        <p:spPr>
          <a:xfrm>
            <a:off x="3578250" y="2827075"/>
            <a:ext cx="444000" cy="166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7"/>
          <p:cNvSpPr/>
          <p:nvPr/>
        </p:nvSpPr>
        <p:spPr>
          <a:xfrm>
            <a:off x="5084300" y="1624450"/>
            <a:ext cx="1328400" cy="6144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1" name="Google Shape;691;p57"/>
          <p:cNvCxnSpPr>
            <a:stCxn id="689" idx="3"/>
            <a:endCxn id="690" idx="1"/>
          </p:cNvCxnSpPr>
          <p:nvPr/>
        </p:nvCxnSpPr>
        <p:spPr>
          <a:xfrm flipH="1" rot="10800000">
            <a:off x="4022250" y="1931725"/>
            <a:ext cx="1062000" cy="978600"/>
          </a:xfrm>
          <a:prstGeom prst="bentConnector3">
            <a:avLst>
              <a:gd fmla="val 64115" name="adj1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58"/>
          <p:cNvGrpSpPr/>
          <p:nvPr/>
        </p:nvGrpSpPr>
        <p:grpSpPr>
          <a:xfrm>
            <a:off x="4861390" y="595901"/>
            <a:ext cx="1548901" cy="3089148"/>
            <a:chOff x="1623816" y="764200"/>
            <a:chExt cx="2129074" cy="4246252"/>
          </a:xfrm>
        </p:grpSpPr>
        <p:sp>
          <p:nvSpPr>
            <p:cNvPr id="697" name="Google Shape;697;p58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8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8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58"/>
          <p:cNvGrpSpPr/>
          <p:nvPr/>
        </p:nvGrpSpPr>
        <p:grpSpPr>
          <a:xfrm>
            <a:off x="2540790" y="595901"/>
            <a:ext cx="1548901" cy="3089148"/>
            <a:chOff x="1623816" y="764200"/>
            <a:chExt cx="2129074" cy="4246252"/>
          </a:xfrm>
        </p:grpSpPr>
        <p:sp>
          <p:nvSpPr>
            <p:cNvPr id="701" name="Google Shape;701;p58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8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8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" name="Google Shape;704;p5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장바구니</a:t>
            </a:r>
            <a:endParaRPr sz="1400"/>
          </a:p>
        </p:txBody>
      </p:sp>
      <p:sp>
        <p:nvSpPr>
          <p:cNvPr id="705" name="Google Shape;705;p58"/>
          <p:cNvSpPr txBox="1"/>
          <p:nvPr>
            <p:ph idx="4294967295" type="body"/>
          </p:nvPr>
        </p:nvSpPr>
        <p:spPr>
          <a:xfrm>
            <a:off x="1250250" y="3812250"/>
            <a:ext cx="79914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결제 완료 List 출력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주문하기 Button Click 시 자동으로 QR Code 생성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해당 QR Code 로 자판기에서 물품 수령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환불 시 DB 갱신 (구매 List &amp; 회원 잔액)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675" y="673700"/>
            <a:ext cx="1515151" cy="26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271" y="673700"/>
            <a:ext cx="1515156" cy="26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09" name="Google Shape;709;p58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59"/>
          <p:cNvGrpSpPr/>
          <p:nvPr/>
        </p:nvGrpSpPr>
        <p:grpSpPr>
          <a:xfrm>
            <a:off x="1921773" y="786279"/>
            <a:ext cx="2050661" cy="4089724"/>
            <a:chOff x="1921773" y="786279"/>
            <a:chExt cx="2050661" cy="4089724"/>
          </a:xfrm>
        </p:grpSpPr>
        <p:sp>
          <p:nvSpPr>
            <p:cNvPr id="715" name="Google Shape;715;p59"/>
            <p:cNvSpPr/>
            <p:nvPr/>
          </p:nvSpPr>
          <p:spPr>
            <a:xfrm rot="-5400000">
              <a:off x="915570" y="1822871"/>
              <a:ext cx="4059336" cy="2046929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 rot="-5400000">
              <a:off x="919302" y="1792483"/>
              <a:ext cx="4059336" cy="2046929"/>
            </a:xfrm>
            <a:prstGeom prst="roundRect">
              <a:avLst>
                <a:gd fmla="val 4551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2614433" y="4509948"/>
              <a:ext cx="668870" cy="108987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59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제품안내</a:t>
            </a:r>
            <a:endParaRPr sz="1300"/>
          </a:p>
        </p:txBody>
      </p:sp>
      <p:sp>
        <p:nvSpPr>
          <p:cNvPr id="719" name="Google Shape;719;p59"/>
          <p:cNvSpPr txBox="1"/>
          <p:nvPr>
            <p:ph idx="1" type="body"/>
          </p:nvPr>
        </p:nvSpPr>
        <p:spPr>
          <a:xfrm>
            <a:off x="4746900" y="2043900"/>
            <a:ext cx="4169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제품 List 정보 제공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자판기 위치 안내 Button 을 통해 매장 내 자판기 위치 안내 (매장 IoT 도트 LED 연동)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038" y="1065700"/>
            <a:ext cx="1894126" cy="33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0"/>
          <p:cNvSpPr txBox="1"/>
          <p:nvPr>
            <p:ph type="title"/>
          </p:nvPr>
        </p:nvSpPr>
        <p:spPr>
          <a:xfrm>
            <a:off x="823850" y="2053000"/>
            <a:ext cx="50235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(Admin Web App)</a:t>
            </a:r>
            <a:endParaRPr/>
          </a:p>
        </p:txBody>
      </p:sp>
      <p:pic>
        <p:nvPicPr>
          <p:cNvPr id="727" name="Google Shape;7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100" y="152400"/>
            <a:ext cx="246115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1"/>
          <p:cNvSpPr/>
          <p:nvPr/>
        </p:nvSpPr>
        <p:spPr>
          <a:xfrm rot="-5400000">
            <a:off x="7165907" y="2807891"/>
            <a:ext cx="1028700" cy="520500"/>
          </a:xfrm>
          <a:prstGeom prst="roundRect">
            <a:avLst>
              <a:gd fmla="val 4551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p61"/>
          <p:cNvGrpSpPr/>
          <p:nvPr/>
        </p:nvGrpSpPr>
        <p:grpSpPr>
          <a:xfrm>
            <a:off x="6720770" y="2553722"/>
            <a:ext cx="520684" cy="1036470"/>
            <a:chOff x="9543736" y="4486132"/>
            <a:chExt cx="570300" cy="1135235"/>
          </a:xfrm>
        </p:grpSpPr>
        <p:sp>
          <p:nvSpPr>
            <p:cNvPr id="735" name="Google Shape;735;p6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61"/>
          <p:cNvGrpSpPr/>
          <p:nvPr/>
        </p:nvGrpSpPr>
        <p:grpSpPr>
          <a:xfrm>
            <a:off x="4563796" y="1245426"/>
            <a:ext cx="1640701" cy="2439116"/>
            <a:chOff x="6505573" y="2745170"/>
            <a:chExt cx="1122000" cy="1668000"/>
          </a:xfrm>
        </p:grpSpPr>
        <p:sp>
          <p:nvSpPr>
            <p:cNvPr id="740" name="Google Shape;740;p6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61"/>
          <p:cNvGrpSpPr/>
          <p:nvPr/>
        </p:nvGrpSpPr>
        <p:grpSpPr>
          <a:xfrm>
            <a:off x="1236445" y="1245391"/>
            <a:ext cx="3159984" cy="2439109"/>
            <a:chOff x="3553042" y="1657806"/>
            <a:chExt cx="3461100" cy="2671532"/>
          </a:xfrm>
        </p:grpSpPr>
        <p:sp>
          <p:nvSpPr>
            <p:cNvPr id="745" name="Google Shape;745;p6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61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Admin Web App</a:t>
            </a:r>
            <a:endParaRPr sz="1400"/>
          </a:p>
        </p:txBody>
      </p:sp>
      <p:sp>
        <p:nvSpPr>
          <p:cNvPr id="754" name="Google Shape;754;p61"/>
          <p:cNvSpPr txBox="1"/>
          <p:nvPr>
            <p:ph idx="4294967295" type="body"/>
          </p:nvPr>
        </p:nvSpPr>
        <p:spPr>
          <a:xfrm>
            <a:off x="800575" y="4045050"/>
            <a:ext cx="7991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PC / Mobile / Pad  모든 환경에서 사용할 수 있는 반응형 App 으로 구현</a:t>
            </a:r>
            <a:endParaRPr sz="1300"/>
          </a:p>
        </p:txBody>
      </p:sp>
      <p:pic>
        <p:nvPicPr>
          <p:cNvPr id="755" name="Google Shape;7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87" y="1384850"/>
            <a:ext cx="3005702" cy="1507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101" y="2624600"/>
            <a:ext cx="455900" cy="80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305" y="2616455"/>
            <a:ext cx="455900" cy="816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7595207" y="3497422"/>
            <a:ext cx="170100" cy="27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61"/>
          <p:cNvPicPr preferRelativeResize="0"/>
          <p:nvPr/>
        </p:nvPicPr>
        <p:blipFill rotWithShape="1">
          <a:blip r:embed="rId6">
            <a:alphaModFix/>
          </a:blip>
          <a:srcRect b="0" l="0" r="0" t="10297"/>
          <a:stretch/>
        </p:blipFill>
        <p:spPr>
          <a:xfrm>
            <a:off x="4645275" y="1350625"/>
            <a:ext cx="1499025" cy="21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62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766" name="Google Shape;766;p6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" name="Google Shape;770;p6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Login</a:t>
            </a:r>
            <a:endParaRPr sz="1400"/>
          </a:p>
        </p:txBody>
      </p:sp>
      <p:sp>
        <p:nvSpPr>
          <p:cNvPr id="771" name="Google Shape;771;p62"/>
          <p:cNvSpPr txBox="1"/>
          <p:nvPr>
            <p:ph idx="4294967295" type="body"/>
          </p:nvPr>
        </p:nvSpPr>
        <p:spPr>
          <a:xfrm>
            <a:off x="1093975" y="4197450"/>
            <a:ext cx="7991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DB 연동을 통한 Admin 전용 Login 페이지 구현</a:t>
            </a:r>
            <a:endParaRPr sz="1300"/>
          </a:p>
        </p:txBody>
      </p:sp>
      <p:pic>
        <p:nvPicPr>
          <p:cNvPr id="772" name="Google Shape;772;p62"/>
          <p:cNvPicPr preferRelativeResize="0"/>
          <p:nvPr/>
        </p:nvPicPr>
        <p:blipFill rotWithShape="1">
          <a:blip r:embed="rId3">
            <a:alphaModFix/>
          </a:blip>
          <a:srcRect b="9261" l="16869" r="15785" t="2022"/>
          <a:stretch/>
        </p:blipFill>
        <p:spPr>
          <a:xfrm>
            <a:off x="1694875" y="849525"/>
            <a:ext cx="4410277" cy="2853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774" name="Google Shape;774;p62"/>
          <p:cNvGrpSpPr/>
          <p:nvPr/>
        </p:nvGrpSpPr>
        <p:grpSpPr>
          <a:xfrm>
            <a:off x="-3563330" y="512716"/>
            <a:ext cx="3159984" cy="2439109"/>
            <a:chOff x="3553042" y="1657806"/>
            <a:chExt cx="3461100" cy="2671532"/>
          </a:xfrm>
        </p:grpSpPr>
        <p:sp>
          <p:nvSpPr>
            <p:cNvPr id="775" name="Google Shape;775;p6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62"/>
          <p:cNvGrpSpPr/>
          <p:nvPr/>
        </p:nvGrpSpPr>
        <p:grpSpPr>
          <a:xfrm>
            <a:off x="-1253930" y="3302247"/>
            <a:ext cx="520684" cy="1036470"/>
            <a:chOff x="9543736" y="4486132"/>
            <a:chExt cx="570300" cy="1135235"/>
          </a:xfrm>
        </p:grpSpPr>
        <p:sp>
          <p:nvSpPr>
            <p:cNvPr id="784" name="Google Shape;784;p6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Dashboard</a:t>
            </a:r>
            <a:endParaRPr sz="1400"/>
          </a:p>
        </p:txBody>
      </p:sp>
      <p:sp>
        <p:nvSpPr>
          <p:cNvPr id="793" name="Google Shape;793;p63"/>
          <p:cNvSpPr txBox="1"/>
          <p:nvPr>
            <p:ph idx="4294967295" type="body"/>
          </p:nvPr>
        </p:nvSpPr>
        <p:spPr>
          <a:xfrm>
            <a:off x="1082325" y="4214350"/>
            <a:ext cx="7991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DB 연동을 통한 월별 제품별 / 일별 판매현황 출력</a:t>
            </a:r>
            <a:endParaRPr sz="1300"/>
          </a:p>
        </p:txBody>
      </p:sp>
      <p:sp>
        <p:nvSpPr>
          <p:cNvPr id="794" name="Google Shape;79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795" name="Google Shape;795;p63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796" name="Google Shape;796;p6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0" name="Google Shape;8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875" y="838650"/>
            <a:ext cx="4440600" cy="287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IoT 매장제어 (1)</a:t>
            </a:r>
            <a:endParaRPr sz="1400"/>
          </a:p>
        </p:txBody>
      </p:sp>
      <p:sp>
        <p:nvSpPr>
          <p:cNvPr id="806" name="Google Shape;806;p64"/>
          <p:cNvSpPr txBox="1"/>
          <p:nvPr>
            <p:ph idx="4294967295" type="body"/>
          </p:nvPr>
        </p:nvSpPr>
        <p:spPr>
          <a:xfrm>
            <a:off x="1093975" y="4138150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Socket 을 통한 매장 IoT 작동 제어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현재 IoT 작동 상태에 따른 Button 색 및 Text 변경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08" name="Google Shape;808;p64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09" name="Google Shape;809;p6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3" name="Google Shape;8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25" y="867825"/>
            <a:ext cx="4387101" cy="28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IoT 매장제어 (2)</a:t>
            </a:r>
            <a:endParaRPr sz="1400"/>
          </a:p>
        </p:txBody>
      </p:sp>
      <p:sp>
        <p:nvSpPr>
          <p:cNvPr id="819" name="Google Shape;819;p65"/>
          <p:cNvSpPr txBox="1"/>
          <p:nvPr>
            <p:ph idx="4294967295" type="body"/>
          </p:nvPr>
        </p:nvSpPr>
        <p:spPr>
          <a:xfrm>
            <a:off x="1093975" y="403867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시간별 날씨 API 그래프 출력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1초 마다 실시간 매장 온도를 받아 Live - Data highchart 구현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설정온도와 실시간 매장 온도를 비교하여 자동 냉/난방 작동 (난방 - Red Led / 냉방 - Blue Led)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21" name="Google Shape;821;p65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22" name="Google Shape;822;p6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6" name="Google Shape;8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25" y="838675"/>
            <a:ext cx="4387100" cy="28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1297500" y="393750"/>
            <a:ext cx="3822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배경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1650350" y="1565425"/>
            <a:ext cx="5664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ko" sz="1900">
                <a:solidFill>
                  <a:srgbClr val="000000"/>
                </a:solidFill>
              </a:rPr>
              <a:t>포스트 코로나 시대로 언택트 시스템의 필요</a:t>
            </a:r>
            <a:br>
              <a:rPr lang="ko" sz="1900">
                <a:solidFill>
                  <a:srgbClr val="000000"/>
                </a:solidFill>
              </a:rPr>
            </a:b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ko" sz="1900">
                <a:solidFill>
                  <a:srgbClr val="000000"/>
                </a:solidFill>
              </a:rPr>
              <a:t>매장 운영비에 큰 비중을 차지하는 인건비</a:t>
            </a:r>
            <a:br>
              <a:rPr lang="ko" sz="1900">
                <a:solidFill>
                  <a:srgbClr val="000000"/>
                </a:solidFill>
              </a:rPr>
            </a:b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ko" sz="1900">
                <a:solidFill>
                  <a:srgbClr val="000000"/>
                </a:solidFill>
              </a:rPr>
              <a:t>매장 내 사용자의 데이터를 통해 인사이트를 만들어 내는 시스템 부재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6" name="Google Shape;236;p21"/>
          <p:cNvSpPr txBox="1"/>
          <p:nvPr>
            <p:ph idx="4294967295" type="subTitle"/>
          </p:nvPr>
        </p:nvSpPr>
        <p:spPr>
          <a:xfrm>
            <a:off x="1297500" y="920250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ko">
                <a:solidFill>
                  <a:srgbClr val="FFFFFF"/>
                </a:solidFill>
              </a:rPr>
              <a:t>의도 및 필요성</a:t>
            </a:r>
            <a:endParaRPr/>
          </a:p>
        </p:txBody>
      </p:sp>
      <p:sp>
        <p:nvSpPr>
          <p:cNvPr id="237" name="Google Shape;2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6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 관리 </a:t>
            </a:r>
            <a:r>
              <a:rPr lang="ko" sz="1400"/>
              <a:t>(1)</a:t>
            </a:r>
            <a:endParaRPr sz="1400"/>
          </a:p>
        </p:txBody>
      </p:sp>
      <p:sp>
        <p:nvSpPr>
          <p:cNvPr id="832" name="Google Shape;832;p66"/>
          <p:cNvSpPr txBox="1"/>
          <p:nvPr>
            <p:ph idx="4294967295" type="body"/>
          </p:nvPr>
        </p:nvSpPr>
        <p:spPr>
          <a:xfrm>
            <a:off x="1093975" y="414092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User 정보(성별/카테고리) 에 따라 맞춤형 FCM 메시지 전송 (내용에 따라 User App 추천 상품 변경)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34" name="Google Shape;834;p66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35" name="Google Shape;835;p6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9" name="Google Shape;839;p66"/>
          <p:cNvPicPr preferRelativeResize="0"/>
          <p:nvPr/>
        </p:nvPicPr>
        <p:blipFill rotWithShape="1">
          <a:blip r:embed="rId3">
            <a:alphaModFix/>
          </a:blip>
          <a:srcRect b="2874" l="0" r="1623" t="0"/>
          <a:stretch/>
        </p:blipFill>
        <p:spPr>
          <a:xfrm>
            <a:off x="1716050" y="804300"/>
            <a:ext cx="4345150" cy="28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7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 관리 (2)</a:t>
            </a:r>
            <a:endParaRPr sz="1400"/>
          </a:p>
        </p:txBody>
      </p:sp>
      <p:sp>
        <p:nvSpPr>
          <p:cNvPr id="845" name="Google Shape;845;p67"/>
          <p:cNvSpPr txBox="1"/>
          <p:nvPr>
            <p:ph idx="4294967295" type="body"/>
          </p:nvPr>
        </p:nvSpPr>
        <p:spPr>
          <a:xfrm>
            <a:off x="1105600" y="4061950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R을 이용하여 User DB 정보 데이터 분석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분석한 데이터를 바탕으로 맞춤형 FCM 메시지 전송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47" name="Google Shape;847;p67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48" name="Google Shape;848;p6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2" name="Google Shape;8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00" y="804300"/>
            <a:ext cx="4404374" cy="294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제품 현황 (1)</a:t>
            </a:r>
            <a:endParaRPr sz="1400"/>
          </a:p>
        </p:txBody>
      </p:sp>
      <p:sp>
        <p:nvSpPr>
          <p:cNvPr id="858" name="Google Shape;858;p68"/>
          <p:cNvSpPr txBox="1"/>
          <p:nvPr>
            <p:ph idx="4294967295" type="body"/>
          </p:nvPr>
        </p:nvSpPr>
        <p:spPr>
          <a:xfrm>
            <a:off x="1105625" y="4073600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카테고리별 제품 현황 출력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잔여 재고 5개 미만의 제품 현황을 보여줌으로써 관리의 편리성을 높임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60" name="Google Shape;860;p68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61" name="Google Shape;861;p6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5" name="Google Shape;8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925" y="811250"/>
            <a:ext cx="4410374" cy="29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9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제품 현황 (2)</a:t>
            </a:r>
            <a:endParaRPr sz="1400"/>
          </a:p>
        </p:txBody>
      </p:sp>
      <p:sp>
        <p:nvSpPr>
          <p:cNvPr id="871" name="Google Shape;871;p69"/>
          <p:cNvSpPr txBox="1"/>
          <p:nvPr>
            <p:ph idx="4294967295" type="body"/>
          </p:nvPr>
        </p:nvSpPr>
        <p:spPr>
          <a:xfrm>
            <a:off x="1082325" y="407357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제품 수정 / 추가 / 삭제 기능 구현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제품명 Click 시 해당 Text 자동 생성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73" name="Google Shape;873;p69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74" name="Google Shape;874;p6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8" name="Google Shape;8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400" y="804275"/>
            <a:ext cx="4445277" cy="29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환불 </a:t>
            </a:r>
            <a:r>
              <a:rPr lang="ko" sz="1400"/>
              <a:t>현황</a:t>
            </a:r>
            <a:endParaRPr sz="1400"/>
          </a:p>
        </p:txBody>
      </p:sp>
      <p:sp>
        <p:nvSpPr>
          <p:cNvPr id="884" name="Google Shape;884;p70"/>
          <p:cNvSpPr txBox="1"/>
          <p:nvPr>
            <p:ph idx="4294967295" type="body"/>
          </p:nvPr>
        </p:nvSpPr>
        <p:spPr>
          <a:xfrm>
            <a:off x="1085350" y="414092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고객 환불 List 출력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86" name="Google Shape;886;p70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87" name="Google Shape;887;p7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7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7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1" name="Google Shape;8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650" y="826613"/>
            <a:ext cx="4410376" cy="28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1"/>
          <p:cNvSpPr txBox="1"/>
          <p:nvPr>
            <p:ph type="title"/>
          </p:nvPr>
        </p:nvSpPr>
        <p:spPr>
          <a:xfrm>
            <a:off x="823850" y="2053000"/>
            <a:ext cx="50235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(매장 / 자판기 IoT)</a:t>
            </a:r>
            <a:endParaRPr/>
          </a:p>
        </p:txBody>
      </p:sp>
      <p:sp>
        <p:nvSpPr>
          <p:cNvPr id="897" name="Google Shape;89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IoT</a:t>
            </a:r>
            <a:endParaRPr/>
          </a:p>
        </p:txBody>
      </p:sp>
      <p:sp>
        <p:nvSpPr>
          <p:cNvPr id="903" name="Google Shape;90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04" name="Google Shape;904;p72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5" name="Google Shape;90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012" y="1141275"/>
            <a:ext cx="2809651" cy="374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72"/>
          <p:cNvPicPr preferRelativeResize="0"/>
          <p:nvPr/>
        </p:nvPicPr>
        <p:blipFill rotWithShape="1">
          <a:blip r:embed="rId4">
            <a:alphaModFix/>
          </a:blip>
          <a:srcRect b="0" l="31840" r="16429" t="0"/>
          <a:stretch/>
        </p:blipFill>
        <p:spPr>
          <a:xfrm>
            <a:off x="1297503" y="1361475"/>
            <a:ext cx="3579726" cy="33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r>
              <a:rPr lang="ko"/>
              <a:t> IoT</a:t>
            </a:r>
            <a:endParaRPr/>
          </a:p>
        </p:txBody>
      </p:sp>
      <p:sp>
        <p:nvSpPr>
          <p:cNvPr id="912" name="Google Shape;91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13" name="Google Shape;913;p7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33900"/>
            <a:ext cx="4994932" cy="374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654" y="1156100"/>
            <a:ext cx="1236597" cy="164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651" y="2868475"/>
            <a:ext cx="1508711" cy="20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3"/>
          <p:cNvSpPr txBox="1"/>
          <p:nvPr/>
        </p:nvSpPr>
        <p:spPr>
          <a:xfrm>
            <a:off x="7874375" y="1765700"/>
            <a:ext cx="1021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QR 스캐너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8" name="Google Shape;918;p73"/>
          <p:cNvSpPr txBox="1"/>
          <p:nvPr/>
        </p:nvSpPr>
        <p:spPr>
          <a:xfrm>
            <a:off x="8102975" y="3719788"/>
            <a:ext cx="1021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뒷면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매장 IoT 작동영상</a:t>
            </a:r>
            <a:endParaRPr sz="1400"/>
          </a:p>
        </p:txBody>
      </p:sp>
      <p:pic>
        <p:nvPicPr>
          <p:cNvPr id="924" name="Google Shape;924;p74" title="2조 매장 IoT 작동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375" y="537600"/>
            <a:ext cx="7486901" cy="42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26" name="Google Shape;926;p74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자판기</a:t>
            </a:r>
            <a:r>
              <a:rPr lang="ko" sz="1400"/>
              <a:t> IoT 작동영상</a:t>
            </a:r>
            <a:endParaRPr sz="1400"/>
          </a:p>
        </p:txBody>
      </p:sp>
      <p:pic>
        <p:nvPicPr>
          <p:cNvPr id="932" name="Google Shape;932;p75" title="2조 자판기 모터 작동영상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625" y="519853"/>
            <a:ext cx="5942176" cy="44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34" name="Google Shape;934;p7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사례조사</a:t>
            </a:r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2270780"/>
            <a:ext cx="2676526" cy="134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1212700"/>
            <a:ext cx="2676526" cy="10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500" y="1212700"/>
            <a:ext cx="3926900" cy="2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1083175" y="4109575"/>
            <a:ext cx="73731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현재 해외에는 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미국의 아마존고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와 같은 무인 매장 사례가 등장하고 있으며 국내에는 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세븐일레븐 시그니쳐, GS 편의점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등 여러 매장에서 무인시스템을 도입중임. 이외에 중국 등지에도 여러 기술들을 복합 활용한 무인매장이 늘어나는 추세.</a:t>
            </a:r>
            <a:endParaRPr i="0" sz="13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1962538" y="3667450"/>
            <a:ext cx="1349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미국 아마존고</a:t>
            </a:r>
            <a:endParaRPr i="0" sz="11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5394925" y="3667450"/>
            <a:ext cx="2534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국내 세븐일레븐 시그니쳐 매장</a:t>
            </a:r>
            <a:endParaRPr i="0" sz="11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0" name="Google Shape;250;p22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40" name="Google Shape;940;p76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기대효과</a:t>
            </a:r>
            <a:endParaRPr/>
          </a:p>
        </p:txBody>
      </p:sp>
      <p:pic>
        <p:nvPicPr>
          <p:cNvPr id="941" name="Google Shape;941;p76"/>
          <p:cNvPicPr preferRelativeResize="0"/>
          <p:nvPr/>
        </p:nvPicPr>
        <p:blipFill rotWithShape="1">
          <a:blip r:embed="rId3">
            <a:alphaModFix/>
          </a:blip>
          <a:srcRect b="9153" l="0" r="-908" t="19223"/>
          <a:stretch/>
        </p:blipFill>
        <p:spPr>
          <a:xfrm>
            <a:off x="511500" y="1278719"/>
            <a:ext cx="8509651" cy="339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7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기대효과</a:t>
            </a:r>
            <a:endParaRPr/>
          </a:p>
        </p:txBody>
      </p:sp>
      <p:sp>
        <p:nvSpPr>
          <p:cNvPr id="947" name="Google Shape;947;p77"/>
          <p:cNvSpPr txBox="1"/>
          <p:nvPr>
            <p:ph idx="1" type="subTitle"/>
          </p:nvPr>
        </p:nvSpPr>
        <p:spPr>
          <a:xfrm>
            <a:off x="1297500" y="13040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ko" sz="1400">
                <a:solidFill>
                  <a:srgbClr val="000000"/>
                </a:solidFill>
              </a:rPr>
              <a:t>사용자 어플리케이션에서 클릭 로그를 수집 및 분석을 통해 가치 창출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상향식 접근법(Bottom up Approach)를 통해 가치를 창출할 수 있는 주제를 생성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데이터 마이닝 시스템을 구축하여 가치 창출</a:t>
            </a:r>
            <a:br>
              <a:rPr lang="ko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ko" sz="1400">
                <a:solidFill>
                  <a:srgbClr val="000000"/>
                </a:solidFill>
              </a:rPr>
              <a:t>SCM(Supply Chain Management) 시스템 구축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소요 일정을 예측하여 소비될 제품을 준비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공급망 설계에 있어 효율적 공급망 구축하여 가격 경쟁력 획득</a:t>
            </a:r>
            <a:br>
              <a:rPr lang="ko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ko" sz="1400">
                <a:solidFill>
                  <a:srgbClr val="000000"/>
                </a:solidFill>
              </a:rPr>
              <a:t>CRM(Customer Relation Management) 구축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고객 데이터 마트 구축을 통한 분석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고객과의 커뮤니케이션 및 마케팅 활동을 통해 고객 생애 가치 향상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948" name="Google Shape;94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</a:t>
            </a:r>
            <a:endParaRPr/>
          </a:p>
        </p:txBody>
      </p:sp>
      <p:sp>
        <p:nvSpPr>
          <p:cNvPr id="954" name="Google Shape;95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9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  </a:t>
            </a:r>
            <a:endParaRPr/>
          </a:p>
        </p:txBody>
      </p:sp>
      <p:graphicFrame>
        <p:nvGraphicFramePr>
          <p:cNvPr id="960" name="Google Shape;960;p79"/>
          <p:cNvGraphicFramePr/>
          <p:nvPr/>
        </p:nvGraphicFramePr>
        <p:xfrm>
          <a:off x="260400" y="109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{D1B66D2B-CD28-4AC4-AB4E-293CA3D3BDDA}</a:tableStyleId>
              </a:tblPr>
              <a:tblGrid>
                <a:gridCol w="735000"/>
                <a:gridCol w="1410075"/>
                <a:gridCol w="1088625"/>
                <a:gridCol w="1077900"/>
                <a:gridCol w="1077900"/>
                <a:gridCol w="1077900"/>
                <a:gridCol w="1077900"/>
                <a:gridCol w="1077900"/>
              </a:tblGrid>
              <a:tr h="73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b="1"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느낀점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89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 / Android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 App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과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Android App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을 모두 다루어 볼 수 있다는 점이 좋았음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새로운 기술을 배우고 문제가 생겼을 때 검색을 통해 직접 해결해 결과를 만들어 내는 것에서 성취감을 느꼈음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차트와 그래프를 활용하여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데이터를 시각화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하는 부분이 재밌었음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12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IoT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IoT 장비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를 접해볼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통신규약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(ID:value&amp;ID:value..)을 정함으로, 각 업무 통합시 필요한 데이터만 받으면 되서 편리했음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Delay 방식으로 하면, 한 장비가 작동하는 동안 다른 장비가 작동하지 못하는데, 인터벌과 If / else의 조합으로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여러 장비가 동시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 작동하도록 구현하여 성취감이 생김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 성능상 매우 느리게 작동했는데, Jar 파일을 이용하는 등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장비의 적은 자원을 효율적으로 사용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하기 위해 노력함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Serial 통신과 TCP/IP를 연동하여 장비를 작동 시킬 수 있어 신기하고 재밌었음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72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 / IP 서버 구축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Local 환경이 아닌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AWS환경으로 구축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하면서 어려움도 있었지만 해결하며 재밌었음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특히, 컴퓨터의 IP가 중복되는 문제가 있었는데, 이를 다른 방식으로 해결하여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서버문제를 해결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961" name="Google Shape;96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62" name="Google Shape;962;p79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 </a:t>
            </a:r>
            <a:endParaRPr/>
          </a:p>
        </p:txBody>
      </p:sp>
      <p:graphicFrame>
        <p:nvGraphicFramePr>
          <p:cNvPr id="968" name="Google Shape;968;p80"/>
          <p:cNvGraphicFramePr/>
          <p:nvPr/>
        </p:nvGraphicFramePr>
        <p:xfrm>
          <a:off x="260400" y="108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{D1B66D2B-CD28-4AC4-AB4E-293CA3D3BDDA}</a:tableStyleId>
              </a:tblPr>
              <a:tblGrid>
                <a:gridCol w="735000"/>
                <a:gridCol w="1410075"/>
                <a:gridCol w="1088625"/>
                <a:gridCol w="1077900"/>
                <a:gridCol w="1077900"/>
                <a:gridCol w="1077900"/>
                <a:gridCol w="1077900"/>
                <a:gridCol w="1077900"/>
              </a:tblGrid>
              <a:tr h="72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b="1"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느낀점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91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관리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Git hub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를 활용하여 코드를 관리하였고, 각자 코드가 겹치지 않도록 관리하여 편리하고 효과적으로 프로젝트 진행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Slack, Trello, Google Drive, Zoom등을 활용하여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비대면 환경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에서도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진행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가능 하였음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매주 계획서와 WBS를 작성하고 완성도를 꾸준히 확인하여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목표시간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안에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완성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91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취업 /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진로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제안서, RFP, 결과보고서 등 실무에 직접 쓰이는 문서들을 작성하고 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실무와 유사한 경험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을 쌓을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QR코드와 IoT 등 실제 생활에서 많이 이용되는 기능을 구현해볼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 App, Android App, IoT, 빅데이터 등 다양한 분야를 접해보고 응용해보면서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진로설계에 도움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 되었음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91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 워크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팀원들과 협업을 통해 규약을 맞추고 코드를 수정해가는 과정에서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커뮤니케이션 능력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을 배우며 한 단계 더 성장 할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팀원들과 작은 부분도 충분한 회의를 통해 이야기 나누고 같이 결정해나가는 점이 좋았음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간의 개인 실력차가 있음에도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서로 소통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하여 부족한 점을 채우고 하나의 결과물을 만들어낸 것에 뿌듯함을 느낌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969" name="Google Shape;96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70" name="Google Shape;970;p8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  <p:sp>
        <p:nvSpPr>
          <p:cNvPr id="976" name="Google Shape;97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8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감사합니다</a:t>
            </a:r>
            <a:endParaRPr sz="3200"/>
          </a:p>
        </p:txBody>
      </p:sp>
      <p:sp>
        <p:nvSpPr>
          <p:cNvPr id="982" name="Google Shape;98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내용 및 목표</a:t>
            </a:r>
            <a:endParaRPr/>
          </a:p>
        </p:txBody>
      </p:sp>
      <p:sp>
        <p:nvSpPr>
          <p:cNvPr id="256" name="Google Shape;256;p2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</a:rPr>
              <a:t>구매자</a:t>
            </a:r>
            <a:r>
              <a:rPr b="0" lang="ko" sz="900">
                <a:solidFill>
                  <a:srgbClr val="000000"/>
                </a:solidFill>
              </a:rPr>
              <a:t>는 </a:t>
            </a:r>
            <a:r>
              <a:rPr lang="ko" sz="900">
                <a:solidFill>
                  <a:srgbClr val="000000"/>
                </a:solidFill>
              </a:rPr>
              <a:t>미리 물품을 구매 후 QR을 통해</a:t>
            </a:r>
            <a:r>
              <a:rPr b="0" lang="ko" sz="900">
                <a:solidFill>
                  <a:srgbClr val="000000"/>
                </a:solidFill>
              </a:rPr>
              <a:t> 매장에서 물품을 간편히 수령하고 </a:t>
            </a:r>
            <a:br>
              <a:rPr b="0" lang="ko" sz="900">
                <a:solidFill>
                  <a:srgbClr val="000000"/>
                </a:solidFill>
              </a:rPr>
            </a:br>
            <a:r>
              <a:rPr lang="ko" sz="900">
                <a:solidFill>
                  <a:srgbClr val="000000"/>
                </a:solidFill>
              </a:rPr>
              <a:t>관리자</a:t>
            </a:r>
            <a:r>
              <a:rPr b="0" lang="ko" sz="900">
                <a:solidFill>
                  <a:srgbClr val="000000"/>
                </a:solidFill>
              </a:rPr>
              <a:t>는 </a:t>
            </a:r>
            <a:r>
              <a:rPr lang="ko" sz="900">
                <a:solidFill>
                  <a:srgbClr val="000000"/>
                </a:solidFill>
              </a:rPr>
              <a:t>IoT장비를 이용</a:t>
            </a:r>
            <a:r>
              <a:rPr b="0" lang="ko" sz="900">
                <a:solidFill>
                  <a:srgbClr val="000000"/>
                </a:solidFill>
              </a:rPr>
              <a:t>하여 </a:t>
            </a:r>
            <a:r>
              <a:rPr lang="ko" sz="900">
                <a:solidFill>
                  <a:srgbClr val="000000"/>
                </a:solidFill>
              </a:rPr>
              <a:t>비대면 매장 운영</a:t>
            </a:r>
            <a:r>
              <a:rPr b="0" lang="ko" sz="900">
                <a:solidFill>
                  <a:srgbClr val="000000"/>
                </a:solidFill>
              </a:rPr>
              <a:t> 및 고객 나이, 성별, 관심사 분포 </a:t>
            </a:r>
            <a:r>
              <a:rPr lang="ko" sz="900">
                <a:solidFill>
                  <a:srgbClr val="000000"/>
                </a:solidFill>
              </a:rPr>
              <a:t>분석</a:t>
            </a:r>
            <a:r>
              <a:rPr b="0" lang="ko" sz="900">
                <a:solidFill>
                  <a:srgbClr val="000000"/>
                </a:solidFill>
              </a:rPr>
              <a:t> 등을 통해 </a:t>
            </a:r>
            <a:r>
              <a:rPr lang="ko" sz="900">
                <a:solidFill>
                  <a:srgbClr val="000000"/>
                </a:solidFill>
              </a:rPr>
              <a:t>운영 인사이트</a:t>
            </a:r>
            <a:r>
              <a:rPr b="0" lang="ko" sz="900">
                <a:solidFill>
                  <a:srgbClr val="000000"/>
                </a:solidFill>
              </a:rPr>
              <a:t>를 도출함</a:t>
            </a:r>
            <a:endParaRPr b="0" sz="900">
              <a:solidFill>
                <a:srgbClr val="000000"/>
              </a:solidFill>
            </a:endParaRPr>
          </a:p>
        </p:txBody>
      </p:sp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58" name="Google Shape;2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00" y="1298900"/>
            <a:ext cx="8392846" cy="344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구성도</a:t>
            </a:r>
            <a:endParaRPr/>
          </a:p>
        </p:txBody>
      </p:sp>
      <p:sp>
        <p:nvSpPr>
          <p:cNvPr id="264" name="Google Shape;26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5" name="Google Shape;265;p24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450" y="1210350"/>
            <a:ext cx="7949924" cy="359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p25"/>
          <p:cNvGraphicFramePr/>
          <p:nvPr/>
        </p:nvGraphicFramePr>
        <p:xfrm>
          <a:off x="1297500" y="98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{D1B66D2B-CD28-4AC4-AB4E-293CA3D3BDDA}</a:tableStyleId>
              </a:tblPr>
              <a:tblGrid>
                <a:gridCol w="907125"/>
                <a:gridCol w="907125"/>
                <a:gridCol w="907125"/>
                <a:gridCol w="907125"/>
                <a:gridCol w="907125"/>
                <a:gridCol w="907125"/>
                <a:gridCol w="907125"/>
                <a:gridCol w="907125"/>
              </a:tblGrid>
              <a:tr h="44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구분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WebApp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Server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TCP/IP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Server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구매자 / 관리자 App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매장 제어 시스템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BigData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Database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(RDBMS)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자판기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(IoT)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9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OS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 - </a:t>
                      </a:r>
                      <a:r>
                        <a:rPr b="1" lang="ko" sz="700">
                          <a:latin typeface="Ubuntu"/>
                          <a:ea typeface="Ubuntu"/>
                          <a:cs typeface="Ubuntu"/>
                          <a:sym typeface="Ubuntu"/>
                        </a:rPr>
                        <a:t>Ubuntu server 18.04</a:t>
                      </a:r>
                      <a:endParaRPr b="1" sz="7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 - Ubuntu server 18.04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Windows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Arduino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 - Ubuntu server 18.04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 - Ubuntu server 18.04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Windows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Arduino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0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IDE / DBMS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Eclipse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(2020-06)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Eclipse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(2020-06)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Android Studio(4.0.2)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Eclipse (2020-06)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Android Studio(4.0.2)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Arduino IDE 1.6.13</a:t>
                      </a:r>
                      <a:endParaRPr b="1"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MariaDB-10.0.15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Oracle 11g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Eclipse (2020-06)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Android Studio(4.0.2)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Arduino IDE 1.6.13</a:t>
                      </a:r>
                      <a:endParaRPr b="1"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9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Language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&amp;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Framework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Spring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MyBatis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Java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Android10.0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SDK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(API 24)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Android10.0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SDK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(API 24)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SQL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R 3.5.3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Hadoop-1.2.1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Hive-1.0.1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SQL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Android10.0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SDK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(API 24)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Network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Protocol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HTTP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HTTP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Serial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SSH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Serial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HW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EC2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EC2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Galaxy On7 Prime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LattePanda + Galaxy Tab A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EC2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RDS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LattePanda + </a:t>
                      </a:r>
                      <a:r>
                        <a:rPr b="1" lang="ko" sz="700"/>
                        <a:t>Galaxy On7 Prime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ETC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Maven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HTML5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BootStrap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HighChart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Ajax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jQuery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JSP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JSTL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Google API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Google FCM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72" name="Google Shape;272;p2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기술스텍</a:t>
            </a:r>
            <a:endParaRPr/>
          </a:p>
        </p:txBody>
      </p:sp>
      <p:sp>
        <p:nvSpPr>
          <p:cNvPr id="273" name="Google Shape;2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4" name="Google Shape;274;p2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